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6"/>
  </p:notesMasterIdLst>
  <p:sldIdLst>
    <p:sldId id="2147377042" r:id="rId5"/>
    <p:sldId id="2147377043" r:id="rId6"/>
    <p:sldId id="2147377044" r:id="rId7"/>
    <p:sldId id="2147377045" r:id="rId8"/>
    <p:sldId id="2147377046" r:id="rId9"/>
    <p:sldId id="2147377052" r:id="rId10"/>
    <p:sldId id="2147377053" r:id="rId11"/>
    <p:sldId id="2147377054" r:id="rId12"/>
    <p:sldId id="260" r:id="rId13"/>
    <p:sldId id="2147377055" r:id="rId14"/>
    <p:sldId id="2147377056" r:id="rId15"/>
    <p:sldId id="2147377066" r:id="rId16"/>
    <p:sldId id="2147377067" r:id="rId17"/>
    <p:sldId id="2147377068" r:id="rId18"/>
    <p:sldId id="2147377069" r:id="rId19"/>
    <p:sldId id="2147377070" r:id="rId20"/>
    <p:sldId id="263" r:id="rId21"/>
    <p:sldId id="2147377063" r:id="rId22"/>
    <p:sldId id="259" r:id="rId23"/>
    <p:sldId id="2147377064" r:id="rId24"/>
    <p:sldId id="2147377065"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8F00F30-5EB2-DBF0-8C72-F5664BF8339B}" name="Amy Michel" initials="AM" userId="S::amy.michel@advantagesolutions.net::44bf3518-67f7-4915-8b49-f948edba3e09" providerId="AD"/>
  <p188:author id="{1841B331-AD1D-9156-7023-D725F087E2CA}" name="Megan Dickey" initials="MD" userId="S::megan.dickey@acxion.com::bf485042-73bb-4d2e-99a5-f998d6558c57" providerId="AD"/>
  <p188:author id="{9410CF4B-4FB3-A4A4-507D-C4C2DE4828DA}" name="Thomas Talbert" initials="TT" userId="S::thomas.talbert@advantagesolutions.net::42d4911c-813d-44c4-8955-172b50c98b15" providerId="AD"/>
  <p188:author id="{525F8957-108A-E757-5168-E30C9D8EC04E}" name="Amy Michel" initials="AM" userId="S::amy.michel@acxion.com::4ffd08e0-b60d-4e35-aaa6-4fdb7291ea80" providerId="AD"/>
  <p188:author id="{9B133666-7386-C115-CE07-8E626CEC7818}" name="Megan Dickey" initials="MD" userId="S::megan.dickey@advantagesolutions.net::a3da5743-d97f-4b64-9a28-eccf854ae4fb" providerId="AD"/>
  <p188:author id="{4279B684-2926-EEC1-6E3E-EA53F02A4981}" name="Megan Dickey" initials="" userId="S::Megan.Dickey@acxion.com::bf485042-73bb-4d2e-99a5-f998d6558c57" providerId="AD"/>
  <p188:author id="{29530DEF-F928-FDBF-ED0E-D1E44B192AF6}" name="Steve Madonna" initials="SM" userId="S::steve.madonna@advantagesolutions.net::eb6b38e3-7fa3-49a7-8644-f9fd5a685ca9" providerId="AD"/>
  <p188:author id="{ED881CF5-7B69-D393-8C22-C549AEA69B68}" name="Alexa Olvany" initials="AO" userId="S::alexa.olvany@acxion.com::8db4851d-ee12-4ed2-a47f-298437386663" providerId="AD"/>
  <p188:author id="{201E5FF8-3685-94CB-3B15-5CA337075B53}" name="Steve Madonna" initials="SM" userId="S::steve.madonna@acxion.com::2a03bc55-a4ef-4dc7-8e30-6f0851905ff8"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Megan Dickey" initials="MD" lastIdx="1" clrIdx="0">
    <p:extLst>
      <p:ext uri="{19B8F6BF-5375-455C-9EA6-DF929625EA0E}">
        <p15:presenceInfo xmlns:p15="http://schemas.microsoft.com/office/powerpoint/2012/main" userId="S::megan.dickey@advantagesolutions.net::a3da5743-d97f-4b64-9a28-eccf854ae4fb" providerId="AD"/>
      </p:ext>
    </p:extLst>
  </p:cmAuthor>
  <p:cmAuthor id="2" name="Amy Michel" initials="AM" lastIdx="1" clrIdx="1">
    <p:extLst>
      <p:ext uri="{19B8F6BF-5375-455C-9EA6-DF929625EA0E}">
        <p15:presenceInfo xmlns:p15="http://schemas.microsoft.com/office/powerpoint/2012/main" userId="S::amy.michel@advantagesolutions.net::44bf3518-67f7-4915-8b49-f948edba3e09" providerId="AD"/>
      </p:ext>
    </p:extLst>
  </p:cmAuthor>
  <p:cmAuthor id="3" name="Thomas Talbert" initials="TT" lastIdx="1" clrIdx="2">
    <p:extLst>
      <p:ext uri="{19B8F6BF-5375-455C-9EA6-DF929625EA0E}">
        <p15:presenceInfo xmlns:p15="http://schemas.microsoft.com/office/powerpoint/2012/main" userId="S::thomas.talbert@advantagesolutions.net::42d4911c-813d-44c4-8955-172b50c98b15"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7E00"/>
    <a:srgbClr val="2A313A"/>
    <a:srgbClr val="41316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509DFA8-CB64-FF4E-9CB4-D7388618C6C4}" v="110" dt="2024-12-19T15:02:28.30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53" d="100"/>
          <a:sy n="153" d="100"/>
        </p:scale>
        <p:origin x="552"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microsoft.com/office/2018/10/relationships/authors" Target="author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commentAuthors" Target="commentAuthors.xml"/><Relationship Id="rId30" Type="http://schemas.openxmlformats.org/officeDocument/2006/relationships/theme" Target="theme/theme1.xml"/><Relationship Id="rId8"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1C055AC-540A-47BF-919B-90718DA06877}" type="datetimeFigureOut">
              <a:rPr lang="en-US" smtClean="0"/>
              <a:t>1/3/2025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7F5E29A-98B0-4A93-A435-1AB56CA4ADCE}" type="slidenum">
              <a:rPr lang="en-US" smtClean="0"/>
              <a:t>‹#›</a:t>
            </a:fld>
            <a:endParaRPr lang="en-US"/>
          </a:p>
        </p:txBody>
      </p:sp>
    </p:spTree>
    <p:extLst>
      <p:ext uri="{BB962C8B-B14F-4D97-AF65-F5344CB8AC3E}">
        <p14:creationId xmlns:p14="http://schemas.microsoft.com/office/powerpoint/2010/main" val="758115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foodbusinessnews.net/articles/27236-gen-z-influencing-restaurant-menu-trends-for-2025"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B5FDC3-E316-AB47-AC27-1E1EF7B106FE}"/>
            </a:ext>
          </a:extLst>
        </p:cNvPr>
        <p:cNvGrpSpPr/>
        <p:nvPr/>
      </p:nvGrpSpPr>
      <p:grpSpPr>
        <a:xfrm>
          <a:off x="0" y="0"/>
          <a:ext cx="0" cy="0"/>
          <a:chOff x="0" y="0"/>
          <a:chExt cx="0" cy="0"/>
        </a:xfrm>
      </p:grpSpPr>
    </p:spTree>
    <p:extLst>
      <p:ext uri="{BB962C8B-B14F-4D97-AF65-F5344CB8AC3E}">
        <p14:creationId xmlns:p14="http://schemas.microsoft.com/office/powerpoint/2010/main" val="39204716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1A6429-17AF-A55C-EE0A-E85D020042C6}"/>
            </a:ext>
          </a:extLst>
        </p:cNvPr>
        <p:cNvGrpSpPr/>
        <p:nvPr/>
      </p:nvGrpSpPr>
      <p:grpSpPr>
        <a:xfrm>
          <a:off x="0" y="0"/>
          <a:ext cx="0" cy="0"/>
          <a:chOff x="0" y="0"/>
          <a:chExt cx="0" cy="0"/>
        </a:xfrm>
      </p:grpSpPr>
    </p:spTree>
    <p:extLst>
      <p:ext uri="{BB962C8B-B14F-4D97-AF65-F5344CB8AC3E}">
        <p14:creationId xmlns:p14="http://schemas.microsoft.com/office/powerpoint/2010/main" val="26767202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7F5E29A-98B0-4A93-A435-1AB56CA4ADCE}" type="slidenum">
              <a:rPr lang="en-US" smtClean="0"/>
              <a:t>11</a:t>
            </a:fld>
            <a:endParaRPr lang="en-US"/>
          </a:p>
        </p:txBody>
      </p:sp>
    </p:spTree>
    <p:extLst>
      <p:ext uri="{BB962C8B-B14F-4D97-AF65-F5344CB8AC3E}">
        <p14:creationId xmlns:p14="http://schemas.microsoft.com/office/powerpoint/2010/main" val="14434573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7F5E29A-98B0-4A93-A435-1AB56CA4ADCE}" type="slidenum">
              <a:rPr lang="en-US" smtClean="0"/>
              <a:t>12</a:t>
            </a:fld>
            <a:endParaRPr lang="en-US"/>
          </a:p>
        </p:txBody>
      </p:sp>
    </p:spTree>
    <p:extLst>
      <p:ext uri="{BB962C8B-B14F-4D97-AF65-F5344CB8AC3E}">
        <p14:creationId xmlns:p14="http://schemas.microsoft.com/office/powerpoint/2010/main" val="26035674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7F5E29A-98B0-4A93-A435-1AB56CA4ADCE}" type="slidenum">
              <a:rPr lang="en-US" smtClean="0"/>
              <a:t>13</a:t>
            </a:fld>
            <a:endParaRPr lang="en-US"/>
          </a:p>
        </p:txBody>
      </p:sp>
    </p:spTree>
    <p:extLst>
      <p:ext uri="{BB962C8B-B14F-4D97-AF65-F5344CB8AC3E}">
        <p14:creationId xmlns:p14="http://schemas.microsoft.com/office/powerpoint/2010/main" val="18208925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hlinkClick r:id="rId3"/>
              </a:rPr>
              <a:t>https://www.foodbusinessnews.net/articles/27236-gen-z-influencing-restaurant-menu-trends-for-2025</a:t>
            </a:r>
            <a:endParaRPr lang="en-US"/>
          </a:p>
          <a:p>
            <a:endParaRPr lang="en-US"/>
          </a:p>
        </p:txBody>
      </p:sp>
      <p:sp>
        <p:nvSpPr>
          <p:cNvPr id="4" name="Slide Number Placeholder 3"/>
          <p:cNvSpPr>
            <a:spLocks noGrp="1"/>
          </p:cNvSpPr>
          <p:nvPr>
            <p:ph type="sldNum" sz="quarter" idx="5"/>
          </p:nvPr>
        </p:nvSpPr>
        <p:spPr/>
        <p:txBody>
          <a:bodyPr/>
          <a:lstStyle/>
          <a:p>
            <a:fld id="{57F5E29A-98B0-4A93-A435-1AB56CA4ADCE}" type="slidenum">
              <a:rPr lang="en-US" smtClean="0"/>
              <a:t>14</a:t>
            </a:fld>
            <a:endParaRPr lang="en-US"/>
          </a:p>
        </p:txBody>
      </p:sp>
    </p:spTree>
    <p:extLst>
      <p:ext uri="{BB962C8B-B14F-4D97-AF65-F5344CB8AC3E}">
        <p14:creationId xmlns:p14="http://schemas.microsoft.com/office/powerpoint/2010/main" val="79830692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7F5E29A-98B0-4A93-A435-1AB56CA4ADCE}" type="slidenum">
              <a:rPr lang="en-US" smtClean="0"/>
              <a:t>15</a:t>
            </a:fld>
            <a:endParaRPr lang="en-US"/>
          </a:p>
        </p:txBody>
      </p:sp>
    </p:spTree>
    <p:extLst>
      <p:ext uri="{BB962C8B-B14F-4D97-AF65-F5344CB8AC3E}">
        <p14:creationId xmlns:p14="http://schemas.microsoft.com/office/powerpoint/2010/main" val="42651007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7F5E29A-98B0-4A93-A435-1AB56CA4ADCE}" type="slidenum">
              <a:rPr lang="en-US" smtClean="0"/>
              <a:t>16</a:t>
            </a:fld>
            <a:endParaRPr lang="en-US"/>
          </a:p>
        </p:txBody>
      </p:sp>
    </p:spTree>
    <p:extLst>
      <p:ext uri="{BB962C8B-B14F-4D97-AF65-F5344CB8AC3E}">
        <p14:creationId xmlns:p14="http://schemas.microsoft.com/office/powerpoint/2010/main" val="405856677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7.sv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7.sv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sv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sv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sv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4.png"/><Relationship Id="rId1" Type="http://schemas.openxmlformats.org/officeDocument/2006/relationships/slideMaster" Target="../slideMasters/slideMaster1.xml"/><Relationship Id="rId5" Type="http://schemas.openxmlformats.org/officeDocument/2006/relationships/image" Target="../media/image7.svg"/><Relationship Id="rId4" Type="http://schemas.openxmlformats.org/officeDocument/2006/relationships/image" Target="../media/image6.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Overview Slide – Connections Focused – Formatted">
    <p:spTree>
      <p:nvGrpSpPr>
        <p:cNvPr id="1" name=""/>
        <p:cNvGrpSpPr/>
        <p:nvPr/>
      </p:nvGrpSpPr>
      <p:grpSpPr>
        <a:xfrm>
          <a:off x="0" y="0"/>
          <a:ext cx="0" cy="0"/>
          <a:chOff x="0" y="0"/>
          <a:chExt cx="0" cy="0"/>
        </a:xfrm>
      </p:grpSpPr>
      <p:pic>
        <p:nvPicPr>
          <p:cNvPr id="3" name="Picture 2" descr="Background pattern&#10;&#10;Description automatically generated with medium confidence">
            <a:extLst>
              <a:ext uri="{FF2B5EF4-FFF2-40B4-BE49-F238E27FC236}">
                <a16:creationId xmlns:a16="http://schemas.microsoft.com/office/drawing/2014/main" id="{623E97D2-C84D-5887-AE06-2CE190D28D8E}"/>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9738660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1_Body Slide 3 – Bullet Points – Formatted">
    <p:spTree>
      <p:nvGrpSpPr>
        <p:cNvPr id="1" name=""/>
        <p:cNvGrpSpPr/>
        <p:nvPr/>
      </p:nvGrpSpPr>
      <p:grpSpPr>
        <a:xfrm>
          <a:off x="0" y="0"/>
          <a:ext cx="0" cy="0"/>
          <a:chOff x="0" y="0"/>
          <a:chExt cx="0" cy="0"/>
        </a:xfrm>
      </p:grpSpPr>
      <p:pic>
        <p:nvPicPr>
          <p:cNvPr id="41" name="Picture 40" descr="Background pattern&#10;&#10;Description automatically generated with medium confidence">
            <a:extLst>
              <a:ext uri="{FF2B5EF4-FFF2-40B4-BE49-F238E27FC236}">
                <a16:creationId xmlns:a16="http://schemas.microsoft.com/office/drawing/2014/main" id="{BB0D677E-BE0B-F2AD-660C-00E62E5AA449}"/>
              </a:ext>
            </a:extLst>
          </p:cNvPr>
          <p:cNvPicPr>
            <a:picLocks noChangeAspect="1"/>
          </p:cNvPicPr>
          <p:nvPr userDrawn="1"/>
        </p:nvPicPr>
        <p:blipFill>
          <a:blip r:embed="rId2"/>
          <a:stretch>
            <a:fillRect/>
          </a:stretch>
        </p:blipFill>
        <p:spPr>
          <a:xfrm>
            <a:off x="0" y="6853"/>
            <a:ext cx="12192000" cy="6858000"/>
          </a:xfrm>
          <a:prstGeom prst="rect">
            <a:avLst/>
          </a:prstGeom>
        </p:spPr>
      </p:pic>
      <p:sp>
        <p:nvSpPr>
          <p:cNvPr id="33" name="Text Placeholder 9">
            <a:extLst>
              <a:ext uri="{FF2B5EF4-FFF2-40B4-BE49-F238E27FC236}">
                <a16:creationId xmlns:a16="http://schemas.microsoft.com/office/drawing/2014/main" id="{20373098-9FF6-359B-8BC9-85AB95A454C5}"/>
              </a:ext>
            </a:extLst>
          </p:cNvPr>
          <p:cNvSpPr>
            <a:spLocks noGrp="1"/>
          </p:cNvSpPr>
          <p:nvPr>
            <p:ph type="body" sz="quarter" idx="20" hasCustomPrompt="1"/>
          </p:nvPr>
        </p:nvSpPr>
        <p:spPr>
          <a:xfrm>
            <a:off x="548329" y="1160401"/>
            <a:ext cx="8870974" cy="486223"/>
          </a:xfrm>
          <a:prstGeom prst="rect">
            <a:avLst/>
          </a:prstGeom>
        </p:spPr>
        <p:txBody>
          <a:bodyPr wrap="square" lIns="0" tIns="0" rIns="0" bIns="0">
            <a:spAutoFit/>
          </a:bodyPr>
          <a:lstStyle>
            <a:lvl1pPr marL="0" indent="0">
              <a:lnSpc>
                <a:spcPts val="4000"/>
              </a:lnSpc>
              <a:spcBef>
                <a:spcPts val="0"/>
              </a:spcBef>
              <a:buNone/>
              <a:defRPr sz="3200" b="1" i="0" spc="0" baseline="0">
                <a:latin typeface="Avenir Next LT Pro Demi" panose="020B0504020202020204" pitchFamily="34" charset="77"/>
              </a:defRPr>
            </a:lvl1pPr>
          </a:lstStyle>
          <a:p>
            <a:pPr lvl="0"/>
            <a:r>
              <a:rPr lang="en-US"/>
              <a:t>Headline on One Line.</a:t>
            </a:r>
          </a:p>
        </p:txBody>
      </p:sp>
      <p:sp>
        <p:nvSpPr>
          <p:cNvPr id="34" name="Text Placeholder 21">
            <a:extLst>
              <a:ext uri="{FF2B5EF4-FFF2-40B4-BE49-F238E27FC236}">
                <a16:creationId xmlns:a16="http://schemas.microsoft.com/office/drawing/2014/main" id="{60C4655D-F079-8541-501E-F9CC241851A2}"/>
              </a:ext>
            </a:extLst>
          </p:cNvPr>
          <p:cNvSpPr>
            <a:spLocks noGrp="1"/>
          </p:cNvSpPr>
          <p:nvPr>
            <p:ph type="body" sz="quarter" idx="11" hasCustomPrompt="1"/>
          </p:nvPr>
        </p:nvSpPr>
        <p:spPr>
          <a:xfrm>
            <a:off x="548329" y="816186"/>
            <a:ext cx="3933882" cy="225767"/>
          </a:xfrm>
          <a:prstGeom prst="rect">
            <a:avLst/>
          </a:prstGeom>
          <a:noFill/>
        </p:spPr>
        <p:txBody>
          <a:bodyPr wrap="square" lIns="0" tIns="0" rIns="0" bIns="0">
            <a:spAutoFit/>
          </a:bodyPr>
          <a:lstStyle>
            <a:lvl1pPr marL="0" indent="0">
              <a:buNone/>
              <a:defRPr sz="1600" b="1" i="0">
                <a:solidFill>
                  <a:srgbClr val="FF7E00"/>
                </a:solidFill>
                <a:latin typeface="Avenir Next LT Pro" panose="020B0504020202020204" pitchFamily="34" charset="77"/>
              </a:defRPr>
            </a:lvl1pPr>
          </a:lstStyle>
          <a:p>
            <a:pPr lvl="0"/>
            <a:r>
              <a:rPr lang="en-US"/>
              <a:t>Section Title: Slide Overview in Orange</a:t>
            </a:r>
          </a:p>
        </p:txBody>
      </p:sp>
      <p:pic>
        <p:nvPicPr>
          <p:cNvPr id="35" name="Graphic 34">
            <a:extLst>
              <a:ext uri="{FF2B5EF4-FFF2-40B4-BE49-F238E27FC236}">
                <a16:creationId xmlns:a16="http://schemas.microsoft.com/office/drawing/2014/main" id="{EA9E4FF1-D570-C3DD-15D0-47AD1BB89D4E}"/>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18530" y="821919"/>
            <a:ext cx="86056" cy="172111"/>
          </a:xfrm>
          <a:prstGeom prst="rect">
            <a:avLst/>
          </a:prstGeom>
        </p:spPr>
      </p:pic>
      <p:cxnSp>
        <p:nvCxnSpPr>
          <p:cNvPr id="47" name="Straight Connector 46">
            <a:extLst>
              <a:ext uri="{FF2B5EF4-FFF2-40B4-BE49-F238E27FC236}">
                <a16:creationId xmlns:a16="http://schemas.microsoft.com/office/drawing/2014/main" id="{848391E8-F716-54FA-351D-2E730B4B2C84}"/>
              </a:ext>
            </a:extLst>
          </p:cNvPr>
          <p:cNvCxnSpPr>
            <a:cxnSpLocks/>
          </p:cNvCxnSpPr>
          <p:nvPr userDrawn="1"/>
        </p:nvCxnSpPr>
        <p:spPr>
          <a:xfrm>
            <a:off x="404586" y="6156960"/>
            <a:ext cx="11369752" cy="0"/>
          </a:xfrm>
          <a:prstGeom prst="line">
            <a:avLst/>
          </a:prstGeom>
          <a:ln w="6350">
            <a:solidFill>
              <a:srgbClr val="1A3041"/>
            </a:solidFill>
          </a:ln>
        </p:spPr>
        <p:style>
          <a:lnRef idx="1">
            <a:schemeClr val="accent1"/>
          </a:lnRef>
          <a:fillRef idx="0">
            <a:schemeClr val="accent1"/>
          </a:fillRef>
          <a:effectRef idx="0">
            <a:schemeClr val="accent1"/>
          </a:effectRef>
          <a:fontRef idx="minor">
            <a:schemeClr val="tx1"/>
          </a:fontRef>
        </p:style>
      </p:cxnSp>
      <p:sp>
        <p:nvSpPr>
          <p:cNvPr id="49" name="Slide Number Placeholder 3">
            <a:extLst>
              <a:ext uri="{FF2B5EF4-FFF2-40B4-BE49-F238E27FC236}">
                <a16:creationId xmlns:a16="http://schemas.microsoft.com/office/drawing/2014/main" id="{670FF697-2190-630E-58DE-A067B5F627BE}"/>
              </a:ext>
            </a:extLst>
          </p:cNvPr>
          <p:cNvSpPr txBox="1">
            <a:spLocks/>
          </p:cNvSpPr>
          <p:nvPr userDrawn="1"/>
        </p:nvSpPr>
        <p:spPr>
          <a:xfrm>
            <a:off x="11482335" y="6489890"/>
            <a:ext cx="292003" cy="138499"/>
          </a:xfrm>
          <a:prstGeom prst="rect">
            <a:avLst/>
          </a:prstGeom>
        </p:spPr>
        <p:txBody>
          <a:bodyPr vert="horz" wrap="square" lIns="0" tIns="0" rIns="0" bIns="0" rtlCol="0" anchor="ctr">
            <a:spAutoFit/>
          </a:bodyPr>
          <a:lstStyle>
            <a:defPPr>
              <a:defRPr lang="en-US"/>
            </a:defPPr>
            <a:lvl1pPr marL="0" algn="r" defTabSz="914400" rtl="0" eaLnBrk="1" latinLnBrk="0" hangingPunct="1">
              <a:defRPr sz="1200" kern="1200">
                <a:solidFill>
                  <a:srgbClr val="FF7E00"/>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EE55165-BDDA-7747-BBDA-0CFC4D661B6A}" type="slidenum">
              <a:rPr lang="en-US" sz="900" b="1" smtClean="0">
                <a:solidFill>
                  <a:srgbClr val="413163"/>
                </a:solidFill>
                <a:latin typeface="Avenir Next LT Pro" panose="020B0504020202020204" pitchFamily="34" charset="77"/>
              </a:rPr>
              <a:pPr/>
              <a:t>‹#›</a:t>
            </a:fld>
            <a:endParaRPr lang="en-US" sz="900" b="1">
              <a:solidFill>
                <a:srgbClr val="413163"/>
              </a:solidFill>
              <a:latin typeface="Avenir Next LT Pro" panose="020B0504020202020204" pitchFamily="34" charset="77"/>
            </a:endParaRPr>
          </a:p>
        </p:txBody>
      </p:sp>
      <p:pic>
        <p:nvPicPr>
          <p:cNvPr id="9" name="Picture 8" descr="A group of logos on a black background&#10;&#10;Description automatically generated">
            <a:extLst>
              <a:ext uri="{FF2B5EF4-FFF2-40B4-BE49-F238E27FC236}">
                <a16:creationId xmlns:a16="http://schemas.microsoft.com/office/drawing/2014/main" id="{03227D5B-6AD5-4057-9DE5-7198B6150DAD}"/>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361558" y="6297909"/>
            <a:ext cx="1197678" cy="485333"/>
          </a:xfrm>
          <a:prstGeom prst="rect">
            <a:avLst/>
          </a:prstGeom>
        </p:spPr>
      </p:pic>
    </p:spTree>
    <p:extLst>
      <p:ext uri="{BB962C8B-B14F-4D97-AF65-F5344CB8AC3E}">
        <p14:creationId xmlns:p14="http://schemas.microsoft.com/office/powerpoint/2010/main" val="33040128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userDrawn="1">
  <p:cSld name="1_Body Slide 2 – Bullet Points – Formatted">
    <p:spTree>
      <p:nvGrpSpPr>
        <p:cNvPr id="1" name=""/>
        <p:cNvGrpSpPr/>
        <p:nvPr/>
      </p:nvGrpSpPr>
      <p:grpSpPr>
        <a:xfrm>
          <a:off x="0" y="0"/>
          <a:ext cx="0" cy="0"/>
          <a:chOff x="0" y="0"/>
          <a:chExt cx="0" cy="0"/>
        </a:xfrm>
      </p:grpSpPr>
      <p:pic>
        <p:nvPicPr>
          <p:cNvPr id="16" name="Picture 15" descr="A white rectangle with a black border&#10;&#10;Description automatically generated with low confidence">
            <a:extLst>
              <a:ext uri="{FF2B5EF4-FFF2-40B4-BE49-F238E27FC236}">
                <a16:creationId xmlns:a16="http://schemas.microsoft.com/office/drawing/2014/main" id="{9718BE8B-D742-AFF7-14F7-5B155AD15357}"/>
              </a:ext>
            </a:extLst>
          </p:cNvPr>
          <p:cNvPicPr>
            <a:picLocks noChangeAspect="1"/>
          </p:cNvPicPr>
          <p:nvPr userDrawn="1"/>
        </p:nvPicPr>
        <p:blipFill>
          <a:blip r:embed="rId2"/>
          <a:stretch>
            <a:fillRect/>
          </a:stretch>
        </p:blipFill>
        <p:spPr>
          <a:xfrm>
            <a:off x="-18201" y="0"/>
            <a:ext cx="5535081" cy="6858000"/>
          </a:xfrm>
          <a:prstGeom prst="rect">
            <a:avLst/>
          </a:prstGeom>
        </p:spPr>
      </p:pic>
      <p:sp>
        <p:nvSpPr>
          <p:cNvPr id="2" name="Text Placeholder 9">
            <a:extLst>
              <a:ext uri="{FF2B5EF4-FFF2-40B4-BE49-F238E27FC236}">
                <a16:creationId xmlns:a16="http://schemas.microsoft.com/office/drawing/2014/main" id="{8E0CC0DD-2464-50A2-9399-067E25E0C142}"/>
              </a:ext>
            </a:extLst>
          </p:cNvPr>
          <p:cNvSpPr>
            <a:spLocks noGrp="1"/>
          </p:cNvSpPr>
          <p:nvPr>
            <p:ph type="body" sz="quarter" idx="20" hasCustomPrompt="1"/>
          </p:nvPr>
        </p:nvSpPr>
        <p:spPr>
          <a:xfrm>
            <a:off x="548329" y="1277547"/>
            <a:ext cx="4199669" cy="2448361"/>
          </a:xfrm>
          <a:prstGeom prst="rect">
            <a:avLst/>
          </a:prstGeom>
        </p:spPr>
        <p:txBody>
          <a:bodyPr wrap="square" lIns="0" tIns="0" rIns="0" bIns="0">
            <a:spAutoFit/>
          </a:bodyPr>
          <a:lstStyle>
            <a:lvl1pPr marL="0" indent="0">
              <a:lnSpc>
                <a:spcPts val="4000"/>
              </a:lnSpc>
              <a:spcBef>
                <a:spcPts val="0"/>
              </a:spcBef>
              <a:buNone/>
              <a:defRPr sz="3200" b="1" i="0" spc="0" baseline="0">
                <a:latin typeface="Avenir Next LT Pro" panose="020B0504020202020204" pitchFamily="34" charset="77"/>
              </a:defRPr>
            </a:lvl1pPr>
          </a:lstStyle>
          <a:p>
            <a:pPr lvl="0"/>
            <a:r>
              <a:rPr lang="en-US" sz="3200" b="1" i="0" u="none" strike="noStrike">
                <a:solidFill>
                  <a:srgbClr val="000000"/>
                </a:solidFill>
                <a:effectLst/>
                <a:latin typeface="Avenir Next LT Pro" panose="020B0504020202020204" pitchFamily="34" charset="77"/>
              </a:rPr>
              <a:t>Step 1: Want to offer your product for fellow manufacturers to use?</a:t>
            </a:r>
            <a:r>
              <a:rPr lang="en-US" sz="3200" b="0" i="0">
                <a:solidFill>
                  <a:srgbClr val="000000"/>
                </a:solidFill>
                <a:effectLst/>
                <a:latin typeface="Avenir Next LT Pro" panose="020B0504020202020204" pitchFamily="34" charset="77"/>
              </a:rPr>
              <a:t>​</a:t>
            </a:r>
            <a:endParaRPr lang="en-US"/>
          </a:p>
        </p:txBody>
      </p:sp>
      <p:sp>
        <p:nvSpPr>
          <p:cNvPr id="3" name="Text Placeholder 9">
            <a:extLst>
              <a:ext uri="{FF2B5EF4-FFF2-40B4-BE49-F238E27FC236}">
                <a16:creationId xmlns:a16="http://schemas.microsoft.com/office/drawing/2014/main" id="{21221E4C-632E-6817-0065-13D2B29F0D68}"/>
              </a:ext>
            </a:extLst>
          </p:cNvPr>
          <p:cNvSpPr>
            <a:spLocks noGrp="1"/>
          </p:cNvSpPr>
          <p:nvPr>
            <p:ph type="body" sz="quarter" idx="21" hasCustomPrompt="1"/>
          </p:nvPr>
        </p:nvSpPr>
        <p:spPr>
          <a:xfrm>
            <a:off x="5951641" y="1286414"/>
            <a:ext cx="5535081" cy="2346180"/>
          </a:xfrm>
          <a:prstGeom prst="rect">
            <a:avLst/>
          </a:prstGeom>
        </p:spPr>
        <p:txBody>
          <a:bodyPr wrap="square" lIns="0" tIns="0" rIns="0" bIns="0">
            <a:spAutoFit/>
          </a:bodyPr>
          <a:lstStyle>
            <a:lvl1pPr marL="0" indent="0">
              <a:lnSpc>
                <a:spcPct val="100000"/>
              </a:lnSpc>
              <a:spcBef>
                <a:spcPts val="0"/>
              </a:spcBef>
              <a:buNone/>
              <a:defRPr sz="1800" b="0" i="0" spc="0" baseline="0">
                <a:latin typeface="Sagona Book" panose="02010004040101010103" pitchFamily="2" charset="0"/>
              </a:defRPr>
            </a:lvl1pPr>
          </a:lstStyle>
          <a:p>
            <a:pPr lvl="0"/>
            <a:r>
              <a:rPr lang="en-US" sz="1800" b="0" i="0" u="none" strike="noStrike">
                <a:solidFill>
                  <a:srgbClr val="000000"/>
                </a:solidFill>
                <a:effectLst/>
                <a:latin typeface="Sagona Book" panose="02010004040101010103" pitchFamily="2" charset="0"/>
              </a:rPr>
              <a:t>We are evolving the operator booth preview to focus on foodservice trends to better showcase the amazing array of featured manufacturers and their products.  This will increase visibility, closer align with operator needs, and provide a multi-course tasting experience that will lead to better operator engagement at the conference.</a:t>
            </a:r>
            <a:r>
              <a:rPr lang="en-US" sz="1800" b="0" i="0">
                <a:solidFill>
                  <a:srgbClr val="000000"/>
                </a:solidFill>
                <a:effectLst/>
                <a:latin typeface="Sagona Book" panose="02010004040101010103" pitchFamily="2" charset="0"/>
              </a:rPr>
              <a:t>​</a:t>
            </a:r>
            <a:endParaRPr lang="en-US"/>
          </a:p>
        </p:txBody>
      </p:sp>
      <p:sp>
        <p:nvSpPr>
          <p:cNvPr id="4" name="Text Placeholder 21">
            <a:extLst>
              <a:ext uri="{FF2B5EF4-FFF2-40B4-BE49-F238E27FC236}">
                <a16:creationId xmlns:a16="http://schemas.microsoft.com/office/drawing/2014/main" id="{A269DEC8-C612-8CA1-C98E-CDD58CDE03EF}"/>
              </a:ext>
            </a:extLst>
          </p:cNvPr>
          <p:cNvSpPr>
            <a:spLocks noGrp="1"/>
          </p:cNvSpPr>
          <p:nvPr>
            <p:ph type="body" sz="quarter" idx="13" hasCustomPrompt="1"/>
          </p:nvPr>
        </p:nvSpPr>
        <p:spPr>
          <a:xfrm>
            <a:off x="548329" y="816186"/>
            <a:ext cx="3933882" cy="225767"/>
          </a:xfrm>
          <a:prstGeom prst="rect">
            <a:avLst/>
          </a:prstGeom>
          <a:noFill/>
        </p:spPr>
        <p:txBody>
          <a:bodyPr wrap="square" lIns="0" tIns="0" rIns="0" bIns="0">
            <a:spAutoFit/>
          </a:bodyPr>
          <a:lstStyle>
            <a:lvl1pPr marL="0" indent="0">
              <a:buNone/>
              <a:defRPr sz="1600" b="1" i="0">
                <a:solidFill>
                  <a:srgbClr val="FF7E00"/>
                </a:solidFill>
                <a:latin typeface="Avenir Next LT Pro" panose="020B0504020202020204" pitchFamily="34" charset="77"/>
              </a:defRPr>
            </a:lvl1pPr>
          </a:lstStyle>
          <a:p>
            <a:pPr lvl="0"/>
            <a:r>
              <a:rPr lang="en-US"/>
              <a:t>Process</a:t>
            </a:r>
          </a:p>
        </p:txBody>
      </p:sp>
      <p:pic>
        <p:nvPicPr>
          <p:cNvPr id="5" name="Graphic 4">
            <a:extLst>
              <a:ext uri="{FF2B5EF4-FFF2-40B4-BE49-F238E27FC236}">
                <a16:creationId xmlns:a16="http://schemas.microsoft.com/office/drawing/2014/main" id="{F856AE63-531D-0D3E-507E-75DCE89F039E}"/>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18530" y="831751"/>
            <a:ext cx="86056" cy="172111"/>
          </a:xfrm>
          <a:prstGeom prst="rect">
            <a:avLst/>
          </a:prstGeom>
        </p:spPr>
      </p:pic>
      <p:pic>
        <p:nvPicPr>
          <p:cNvPr id="7" name="Picture 6" descr="A group of logos on a black background&#10;&#10;Description automatically generated">
            <a:extLst>
              <a:ext uri="{FF2B5EF4-FFF2-40B4-BE49-F238E27FC236}">
                <a16:creationId xmlns:a16="http://schemas.microsoft.com/office/drawing/2014/main" id="{FEE9F9B7-B14C-4BC8-A94F-68F3C55E6618}"/>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361558" y="6297909"/>
            <a:ext cx="1197678" cy="485333"/>
          </a:xfrm>
          <a:prstGeom prst="rect">
            <a:avLst/>
          </a:prstGeom>
        </p:spPr>
      </p:pic>
    </p:spTree>
    <p:extLst>
      <p:ext uri="{BB962C8B-B14F-4D97-AF65-F5344CB8AC3E}">
        <p14:creationId xmlns:p14="http://schemas.microsoft.com/office/powerpoint/2010/main" val="35616901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Overview Slide – Connections Focused – Formatted">
    <p:spTree>
      <p:nvGrpSpPr>
        <p:cNvPr id="1" name=""/>
        <p:cNvGrpSpPr/>
        <p:nvPr/>
      </p:nvGrpSpPr>
      <p:grpSpPr>
        <a:xfrm>
          <a:off x="0" y="0"/>
          <a:ext cx="0" cy="0"/>
          <a:chOff x="0" y="0"/>
          <a:chExt cx="0" cy="0"/>
        </a:xfrm>
      </p:grpSpPr>
      <p:pic>
        <p:nvPicPr>
          <p:cNvPr id="3" name="Picture 2" descr="Background pattern&#10;&#10;Description automatically generated with medium confidence">
            <a:extLst>
              <a:ext uri="{FF2B5EF4-FFF2-40B4-BE49-F238E27FC236}">
                <a16:creationId xmlns:a16="http://schemas.microsoft.com/office/drawing/2014/main" id="{623E97D2-C84D-5887-AE06-2CE190D28D8E}"/>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Slide Number Placeholder 3">
            <a:extLst>
              <a:ext uri="{FF2B5EF4-FFF2-40B4-BE49-F238E27FC236}">
                <a16:creationId xmlns:a16="http://schemas.microsoft.com/office/drawing/2014/main" id="{A9594E0D-2899-FAAB-F7CF-AB84F47060B9}"/>
              </a:ext>
            </a:extLst>
          </p:cNvPr>
          <p:cNvSpPr txBox="1">
            <a:spLocks/>
          </p:cNvSpPr>
          <p:nvPr userDrawn="1"/>
        </p:nvSpPr>
        <p:spPr>
          <a:xfrm>
            <a:off x="11700045" y="6494473"/>
            <a:ext cx="292003" cy="138499"/>
          </a:xfrm>
          <a:prstGeom prst="rect">
            <a:avLst/>
          </a:prstGeom>
        </p:spPr>
        <p:txBody>
          <a:bodyPr vert="horz" wrap="square" lIns="0" tIns="0" rIns="0" bIns="0" rtlCol="0" anchor="ctr">
            <a:spAutoFit/>
          </a:bodyPr>
          <a:lstStyle>
            <a:defPPr>
              <a:defRPr lang="en-US"/>
            </a:defPPr>
            <a:lvl1pPr marL="0" algn="r" defTabSz="914400" rtl="0" eaLnBrk="1" latinLnBrk="0" hangingPunct="1">
              <a:defRPr sz="1200" kern="1200">
                <a:solidFill>
                  <a:srgbClr val="FF7E00"/>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EE55165-BDDA-7747-BBDA-0CFC4D661B6A}" type="slidenum">
              <a:rPr lang="en-US" sz="900" b="1" smtClean="0">
                <a:solidFill>
                  <a:srgbClr val="413163"/>
                </a:solidFill>
                <a:latin typeface="Avenir Next LT Pro" panose="020B0504020202020204" pitchFamily="34" charset="77"/>
              </a:rPr>
              <a:pPr/>
              <a:t>‹#›</a:t>
            </a:fld>
            <a:endParaRPr lang="en-US" sz="900" b="1">
              <a:solidFill>
                <a:srgbClr val="413163"/>
              </a:solidFill>
              <a:latin typeface="Avenir Next LT Pro" panose="020B0504020202020204" pitchFamily="34" charset="77"/>
            </a:endParaRPr>
          </a:p>
        </p:txBody>
      </p:sp>
      <p:sp>
        <p:nvSpPr>
          <p:cNvPr id="21" name="Text Placeholder 21">
            <a:extLst>
              <a:ext uri="{FF2B5EF4-FFF2-40B4-BE49-F238E27FC236}">
                <a16:creationId xmlns:a16="http://schemas.microsoft.com/office/drawing/2014/main" id="{4BF0F277-8B76-173C-0275-1F4046092543}"/>
              </a:ext>
            </a:extLst>
          </p:cNvPr>
          <p:cNvSpPr>
            <a:spLocks noGrp="1"/>
          </p:cNvSpPr>
          <p:nvPr>
            <p:ph type="body" sz="quarter" idx="11" hasCustomPrompt="1"/>
          </p:nvPr>
        </p:nvSpPr>
        <p:spPr>
          <a:xfrm>
            <a:off x="951101" y="816186"/>
            <a:ext cx="2544406" cy="225767"/>
          </a:xfrm>
          <a:prstGeom prst="rect">
            <a:avLst/>
          </a:prstGeom>
          <a:noFill/>
        </p:spPr>
        <p:txBody>
          <a:bodyPr wrap="square" lIns="0" tIns="0" rIns="0" bIns="0">
            <a:spAutoFit/>
          </a:bodyPr>
          <a:lstStyle>
            <a:lvl1pPr marL="0" indent="0">
              <a:buNone/>
              <a:defRPr sz="1600" b="1" i="0">
                <a:solidFill>
                  <a:srgbClr val="1A3041"/>
                </a:solidFill>
                <a:latin typeface="Avenir Next LT Pro" panose="020B0504020202020204" pitchFamily="34" charset="77"/>
              </a:defRPr>
            </a:lvl1pPr>
          </a:lstStyle>
          <a:p>
            <a:r>
              <a:rPr lang="en-US"/>
              <a:t>Overview</a:t>
            </a:r>
          </a:p>
        </p:txBody>
      </p:sp>
      <p:pic>
        <p:nvPicPr>
          <p:cNvPr id="22" name="Graphic 21">
            <a:extLst>
              <a:ext uri="{FF2B5EF4-FFF2-40B4-BE49-F238E27FC236}">
                <a16:creationId xmlns:a16="http://schemas.microsoft.com/office/drawing/2014/main" id="{44D36DC3-FB38-9587-5527-236B23B7E04F}"/>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64844" y="824277"/>
            <a:ext cx="86056" cy="172111"/>
          </a:xfrm>
          <a:prstGeom prst="rect">
            <a:avLst/>
          </a:prstGeom>
        </p:spPr>
      </p:pic>
      <p:sp>
        <p:nvSpPr>
          <p:cNvPr id="10" name="Text Placeholder 9">
            <a:extLst>
              <a:ext uri="{FF2B5EF4-FFF2-40B4-BE49-F238E27FC236}">
                <a16:creationId xmlns:a16="http://schemas.microsoft.com/office/drawing/2014/main" id="{4064380F-39E5-31EC-4261-5E3559E56B69}"/>
              </a:ext>
            </a:extLst>
          </p:cNvPr>
          <p:cNvSpPr>
            <a:spLocks noGrp="1"/>
          </p:cNvSpPr>
          <p:nvPr>
            <p:ph type="body" sz="quarter" idx="14" hasCustomPrompt="1"/>
          </p:nvPr>
        </p:nvSpPr>
        <p:spPr>
          <a:xfrm>
            <a:off x="950913" y="2084242"/>
            <a:ext cx="5241232" cy="2623539"/>
          </a:xfrm>
          <a:prstGeom prst="rect">
            <a:avLst/>
          </a:prstGeom>
        </p:spPr>
        <p:txBody>
          <a:bodyPr lIns="0" tIns="0" rIns="0" bIns="0">
            <a:spAutoFit/>
          </a:bodyPr>
          <a:lstStyle>
            <a:lvl1pPr marL="0" indent="0">
              <a:lnSpc>
                <a:spcPts val="6700"/>
              </a:lnSpc>
              <a:spcBef>
                <a:spcPts val="0"/>
              </a:spcBef>
              <a:buNone/>
              <a:defRPr sz="7000" b="1" i="0" spc="-200" baseline="0">
                <a:latin typeface="Avenir Next LT Pro" panose="020B0504020202020204" pitchFamily="34" charset="77"/>
              </a:defRPr>
            </a:lvl1pPr>
          </a:lstStyle>
          <a:p>
            <a:pPr lvl="0"/>
            <a:r>
              <a:rPr lang="en-US"/>
              <a:t>Overview</a:t>
            </a:r>
            <a:br>
              <a:rPr lang="en-US"/>
            </a:br>
            <a:r>
              <a:rPr lang="en-US"/>
              <a:t>on Three Lines.</a:t>
            </a:r>
          </a:p>
        </p:txBody>
      </p:sp>
      <p:sp>
        <p:nvSpPr>
          <p:cNvPr id="16" name="Text Placeholder 15">
            <a:extLst>
              <a:ext uri="{FF2B5EF4-FFF2-40B4-BE49-F238E27FC236}">
                <a16:creationId xmlns:a16="http://schemas.microsoft.com/office/drawing/2014/main" id="{7563BC86-E483-EBFF-E2CA-0486F715FBB8}"/>
              </a:ext>
            </a:extLst>
          </p:cNvPr>
          <p:cNvSpPr>
            <a:spLocks noGrp="1"/>
          </p:cNvSpPr>
          <p:nvPr>
            <p:ph type="body" sz="quarter" idx="15" hasCustomPrompt="1"/>
          </p:nvPr>
        </p:nvSpPr>
        <p:spPr>
          <a:xfrm>
            <a:off x="6400349" y="2084242"/>
            <a:ext cx="4584726" cy="512961"/>
          </a:xfrm>
          <a:prstGeom prst="rect">
            <a:avLst/>
          </a:prstGeom>
        </p:spPr>
        <p:txBody>
          <a:bodyPr wrap="square" lIns="0" tIns="0" rIns="0" bIns="0">
            <a:spAutoFit/>
          </a:bodyPr>
          <a:lstStyle>
            <a:lvl1pPr>
              <a:lnSpc>
                <a:spcPts val="2000"/>
              </a:lnSpc>
              <a:defRPr sz="1800" b="0" i="0">
                <a:latin typeface="Sagona Book" panose="02010004040101010103" pitchFamily="2" charset="0"/>
              </a:defRPr>
            </a:lvl1pPr>
          </a:lstStyle>
          <a:p>
            <a:pPr lvl="0"/>
            <a:r>
              <a:rPr lang="en-US"/>
              <a:t>Bullet Point Style 1 with indented second line wrap.</a:t>
            </a:r>
          </a:p>
        </p:txBody>
      </p:sp>
      <p:sp>
        <p:nvSpPr>
          <p:cNvPr id="6" name="Content Placeholder 11">
            <a:extLst>
              <a:ext uri="{FF2B5EF4-FFF2-40B4-BE49-F238E27FC236}">
                <a16:creationId xmlns:a16="http://schemas.microsoft.com/office/drawing/2014/main" id="{5F64843C-7CDA-4E9F-A084-AB70816D5C47}"/>
              </a:ext>
            </a:extLst>
          </p:cNvPr>
          <p:cNvSpPr>
            <a:spLocks noGrp="1"/>
          </p:cNvSpPr>
          <p:nvPr>
            <p:ph sz="quarter" idx="19" hasCustomPrompt="1"/>
          </p:nvPr>
        </p:nvSpPr>
        <p:spPr>
          <a:xfrm>
            <a:off x="950913" y="6482560"/>
            <a:ext cx="9174162" cy="110800"/>
          </a:xfrm>
          <a:prstGeom prst="rect">
            <a:avLst/>
          </a:prstGeom>
        </p:spPr>
        <p:txBody>
          <a:bodyPr lIns="0" tIns="0" rIns="0" bIns="0">
            <a:spAutoFit/>
          </a:bodyPr>
          <a:lstStyle>
            <a:lvl1pPr marL="0" indent="0">
              <a:buNone/>
              <a:defRPr sz="800" b="0" i="0">
                <a:latin typeface="Avenir Next LT Pro Light" panose="020F0302020204030204" pitchFamily="34" charset="0"/>
                <a:cs typeface="Avenir Next LT Pro Light" panose="020F0302020204030204" pitchFamily="34" charset="0"/>
              </a:defRPr>
            </a:lvl1pPr>
            <a:lvl2pPr marL="457223" indent="0">
              <a:buNone/>
              <a:defRPr sz="800" b="0" i="0">
                <a:latin typeface="Avenir Next LT Pro Light" panose="020F0302020204030204" pitchFamily="34" charset="0"/>
                <a:cs typeface="Avenir Next LT Pro Light" panose="020F0302020204030204" pitchFamily="34" charset="0"/>
              </a:defRPr>
            </a:lvl2pPr>
            <a:lvl3pPr marL="914446" indent="0">
              <a:buNone/>
              <a:defRPr sz="800" b="0" i="0">
                <a:latin typeface="Avenir Next LT Pro Light" panose="020F0302020204030204" pitchFamily="34" charset="0"/>
                <a:cs typeface="Avenir Next LT Pro Light" panose="020F0302020204030204" pitchFamily="34" charset="0"/>
              </a:defRPr>
            </a:lvl3pPr>
            <a:lvl4pPr marL="1371669" indent="0">
              <a:buNone/>
              <a:defRPr sz="800" b="0" i="0">
                <a:latin typeface="Avenir Next LT Pro Light" panose="020F0302020204030204" pitchFamily="34" charset="0"/>
                <a:cs typeface="Avenir Next LT Pro Light" panose="020F0302020204030204" pitchFamily="34" charset="0"/>
              </a:defRPr>
            </a:lvl4pPr>
            <a:lvl5pPr marL="1828892" indent="0">
              <a:buNone/>
              <a:defRPr sz="800" b="0" i="0">
                <a:latin typeface="Avenir Next LT Pro Light" panose="020F0302020204030204" pitchFamily="34" charset="0"/>
                <a:cs typeface="Avenir Next LT Pro Light" panose="020F0302020204030204" pitchFamily="34" charset="0"/>
              </a:defRPr>
            </a:lvl5pPr>
          </a:lstStyle>
          <a:p>
            <a:pPr lvl="0"/>
            <a:r>
              <a:rPr lang="en-US"/>
              <a:t>Overview Slide – Use for Presentation Introduction, Thematic &amp; Section Overviews – Tip: Keep your headlines brief – Pick a keyword from the headline to highlight orange.</a:t>
            </a:r>
          </a:p>
        </p:txBody>
      </p:sp>
    </p:spTree>
    <p:extLst>
      <p:ext uri="{BB962C8B-B14F-4D97-AF65-F5344CB8AC3E}">
        <p14:creationId xmlns:p14="http://schemas.microsoft.com/office/powerpoint/2010/main" val="2263128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Body Slide 1 – Client Big Points – Formatted">
    <p:spTree>
      <p:nvGrpSpPr>
        <p:cNvPr id="1" name=""/>
        <p:cNvGrpSpPr/>
        <p:nvPr/>
      </p:nvGrpSpPr>
      <p:grpSpPr>
        <a:xfrm>
          <a:off x="0" y="0"/>
          <a:ext cx="0" cy="0"/>
          <a:chOff x="0" y="0"/>
          <a:chExt cx="0" cy="0"/>
        </a:xfrm>
      </p:grpSpPr>
      <p:pic>
        <p:nvPicPr>
          <p:cNvPr id="3" name="Picture 2" descr="Background pattern&#10;&#10;Description automatically generated with medium confidence">
            <a:extLst>
              <a:ext uri="{FF2B5EF4-FFF2-40B4-BE49-F238E27FC236}">
                <a16:creationId xmlns:a16="http://schemas.microsoft.com/office/drawing/2014/main" id="{623E97D2-C84D-5887-AE06-2CE190D28D8E}"/>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Slide Number Placeholder 3">
            <a:extLst>
              <a:ext uri="{FF2B5EF4-FFF2-40B4-BE49-F238E27FC236}">
                <a16:creationId xmlns:a16="http://schemas.microsoft.com/office/drawing/2014/main" id="{A9594E0D-2899-FAAB-F7CF-AB84F47060B9}"/>
              </a:ext>
            </a:extLst>
          </p:cNvPr>
          <p:cNvSpPr txBox="1">
            <a:spLocks/>
          </p:cNvSpPr>
          <p:nvPr userDrawn="1"/>
        </p:nvSpPr>
        <p:spPr>
          <a:xfrm>
            <a:off x="11700045" y="6494473"/>
            <a:ext cx="292003" cy="138499"/>
          </a:xfrm>
          <a:prstGeom prst="rect">
            <a:avLst/>
          </a:prstGeom>
        </p:spPr>
        <p:txBody>
          <a:bodyPr vert="horz" wrap="square" lIns="0" tIns="0" rIns="0" bIns="0" rtlCol="0" anchor="ctr">
            <a:spAutoFit/>
          </a:bodyPr>
          <a:lstStyle>
            <a:defPPr>
              <a:defRPr lang="en-US"/>
            </a:defPPr>
            <a:lvl1pPr marL="0" algn="r" defTabSz="914400" rtl="0" eaLnBrk="1" latinLnBrk="0" hangingPunct="1">
              <a:defRPr sz="1200" kern="1200">
                <a:solidFill>
                  <a:srgbClr val="FF7E00"/>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EE55165-BDDA-7747-BBDA-0CFC4D661B6A}" type="slidenum">
              <a:rPr lang="en-US" sz="900" b="1" smtClean="0">
                <a:solidFill>
                  <a:srgbClr val="413163"/>
                </a:solidFill>
                <a:latin typeface="Avenir Next LT Pro" panose="020B0504020202020204" pitchFamily="34" charset="77"/>
              </a:rPr>
              <a:pPr/>
              <a:t>‹#›</a:t>
            </a:fld>
            <a:endParaRPr lang="en-US" sz="900" b="1">
              <a:solidFill>
                <a:srgbClr val="413163"/>
              </a:solidFill>
              <a:latin typeface="Avenir Next LT Pro" panose="020B0504020202020204" pitchFamily="34" charset="77"/>
            </a:endParaRPr>
          </a:p>
        </p:txBody>
      </p:sp>
      <p:sp>
        <p:nvSpPr>
          <p:cNvPr id="10" name="Text Placeholder 9">
            <a:extLst>
              <a:ext uri="{FF2B5EF4-FFF2-40B4-BE49-F238E27FC236}">
                <a16:creationId xmlns:a16="http://schemas.microsoft.com/office/drawing/2014/main" id="{CCD595B7-45E3-FB1F-070F-E36F31A34A91}"/>
              </a:ext>
            </a:extLst>
          </p:cNvPr>
          <p:cNvSpPr>
            <a:spLocks noGrp="1"/>
          </p:cNvSpPr>
          <p:nvPr>
            <p:ph type="body" sz="quarter" idx="14" hasCustomPrompt="1"/>
          </p:nvPr>
        </p:nvSpPr>
        <p:spPr>
          <a:xfrm>
            <a:off x="950913" y="1996142"/>
            <a:ext cx="4546245" cy="1544654"/>
          </a:xfrm>
          <a:prstGeom prst="rect">
            <a:avLst/>
          </a:prstGeom>
        </p:spPr>
        <p:txBody>
          <a:bodyPr wrap="square" lIns="0" tIns="0" rIns="0" bIns="0">
            <a:spAutoFit/>
          </a:bodyPr>
          <a:lstStyle>
            <a:lvl1pPr marL="0" indent="0">
              <a:lnSpc>
                <a:spcPts val="4000"/>
              </a:lnSpc>
              <a:spcBef>
                <a:spcPts val="0"/>
              </a:spcBef>
              <a:buNone/>
              <a:defRPr sz="3600" b="1" i="0" spc="0" baseline="0">
                <a:latin typeface="Avenir Next LT Pro" panose="020B0504020202020204" pitchFamily="34" charset="77"/>
              </a:defRPr>
            </a:lvl1pPr>
          </a:lstStyle>
          <a:p>
            <a:pPr lvl="0"/>
            <a:r>
              <a:rPr lang="en-US"/>
              <a:t>Headline</a:t>
            </a:r>
            <a:br>
              <a:rPr lang="en-US"/>
            </a:br>
            <a:r>
              <a:rPr lang="en-US"/>
              <a:t>on Three</a:t>
            </a:r>
            <a:br>
              <a:rPr lang="en-US"/>
            </a:br>
            <a:r>
              <a:rPr lang="en-US"/>
              <a:t>Lines.</a:t>
            </a:r>
          </a:p>
        </p:txBody>
      </p:sp>
      <p:sp>
        <p:nvSpPr>
          <p:cNvPr id="7" name="Text Placeholder 16">
            <a:extLst>
              <a:ext uri="{FF2B5EF4-FFF2-40B4-BE49-F238E27FC236}">
                <a16:creationId xmlns:a16="http://schemas.microsoft.com/office/drawing/2014/main" id="{F5652896-5683-4194-45A8-10081C9AFAC1}"/>
              </a:ext>
            </a:extLst>
          </p:cNvPr>
          <p:cNvSpPr>
            <a:spLocks noGrp="1"/>
          </p:cNvSpPr>
          <p:nvPr>
            <p:ph type="body" sz="quarter" idx="17" hasCustomPrompt="1"/>
          </p:nvPr>
        </p:nvSpPr>
        <p:spPr>
          <a:xfrm>
            <a:off x="5497158" y="1438824"/>
            <a:ext cx="5220269" cy="2769989"/>
          </a:xfrm>
          <a:prstGeom prst="rect">
            <a:avLst/>
          </a:prstGeom>
        </p:spPr>
        <p:txBody>
          <a:bodyPr wrap="square" lIns="0" tIns="0" rIns="0" bIns="0">
            <a:spAutoFit/>
          </a:bodyPr>
          <a:lstStyle>
            <a:lvl1pPr marL="0" indent="0">
              <a:lnSpc>
                <a:spcPts val="2400"/>
              </a:lnSpc>
              <a:buNone/>
              <a:defRPr sz="2000" b="0" i="0">
                <a:latin typeface="Sagona Book" panose="02010004040101010103" pitchFamily="2" charset="0"/>
              </a:defRPr>
            </a:lvl1pPr>
            <a:lvl2pPr marL="457223" indent="0">
              <a:buNone/>
              <a:defRPr sz="1400" b="0" i="0">
                <a:latin typeface="Sagona Book" panose="02010004040101010103" pitchFamily="2" charset="0"/>
              </a:defRPr>
            </a:lvl2pPr>
            <a:lvl3pPr marL="914446" indent="0">
              <a:buNone/>
              <a:defRPr sz="1400" b="0" i="0">
                <a:latin typeface="Sagona Book" panose="02010004040101010103" pitchFamily="2" charset="0"/>
              </a:defRPr>
            </a:lvl3pPr>
            <a:lvl4pPr marL="1371669" indent="0">
              <a:buNone/>
              <a:defRPr sz="1400" b="0" i="0">
                <a:latin typeface="Sagona Book" panose="02010004040101010103" pitchFamily="2" charset="0"/>
              </a:defRPr>
            </a:lvl4pPr>
            <a:lvl5pPr marL="1828892" indent="0">
              <a:buNone/>
              <a:defRPr sz="1400" b="0" i="0">
                <a:latin typeface="Sagona Book" panose="02010004040101010103" pitchFamily="2" charset="0"/>
              </a:defRPr>
            </a:lvl5pPr>
          </a:lstStyle>
          <a:p>
            <a:r>
              <a:rPr lang="en-US"/>
              <a:t>Making connections between food brands and restaurant operators can be beneficial for both parties. For food brands, partnering with a successful restaurant operator can provide valuable exposure and help establish their products in the market. Restaurant operators, on the other hand, can benefit by offering unique and high-quality products to their customers.</a:t>
            </a:r>
          </a:p>
        </p:txBody>
      </p:sp>
      <p:sp>
        <p:nvSpPr>
          <p:cNvPr id="9" name="Content Placeholder 11">
            <a:extLst>
              <a:ext uri="{FF2B5EF4-FFF2-40B4-BE49-F238E27FC236}">
                <a16:creationId xmlns:a16="http://schemas.microsoft.com/office/drawing/2014/main" id="{8E1B2419-3B31-BA65-F4F5-4E12591DA562}"/>
              </a:ext>
            </a:extLst>
          </p:cNvPr>
          <p:cNvSpPr>
            <a:spLocks noGrp="1"/>
          </p:cNvSpPr>
          <p:nvPr>
            <p:ph sz="quarter" idx="19" hasCustomPrompt="1"/>
          </p:nvPr>
        </p:nvSpPr>
        <p:spPr>
          <a:xfrm>
            <a:off x="950912" y="6482560"/>
            <a:ext cx="9302931" cy="123111"/>
          </a:xfrm>
          <a:prstGeom prst="rect">
            <a:avLst/>
          </a:prstGeom>
        </p:spPr>
        <p:txBody>
          <a:bodyPr wrap="square" lIns="0" tIns="0" rIns="0" bIns="0">
            <a:spAutoFit/>
          </a:bodyPr>
          <a:lstStyle>
            <a:lvl1pPr marL="0" indent="0">
              <a:buNone/>
              <a:defRPr sz="800" b="0" i="0">
                <a:latin typeface="Avenir Next LT Pro Light" panose="020F0302020204030204" pitchFamily="34" charset="0"/>
                <a:cs typeface="Avenir Next LT Pro Light" panose="020F0302020204030204" pitchFamily="34" charset="0"/>
              </a:defRPr>
            </a:lvl1pPr>
            <a:lvl2pPr marL="457223" indent="0">
              <a:buNone/>
              <a:defRPr sz="800" b="0" i="0">
                <a:latin typeface="Avenir Next LT Pro Light" panose="020F0302020204030204" pitchFamily="34" charset="0"/>
                <a:cs typeface="Avenir Next LT Pro Light" panose="020F0302020204030204" pitchFamily="34" charset="0"/>
              </a:defRPr>
            </a:lvl2pPr>
            <a:lvl3pPr marL="914446" indent="0">
              <a:buNone/>
              <a:defRPr sz="800" b="0" i="0">
                <a:latin typeface="Avenir Next LT Pro Light" panose="020F0302020204030204" pitchFamily="34" charset="0"/>
                <a:cs typeface="Avenir Next LT Pro Light" panose="020F0302020204030204" pitchFamily="34" charset="0"/>
              </a:defRPr>
            </a:lvl3pPr>
            <a:lvl4pPr marL="1371669" indent="0">
              <a:buNone/>
              <a:defRPr sz="800" b="0" i="0">
                <a:latin typeface="Avenir Next LT Pro Light" panose="020F0302020204030204" pitchFamily="34" charset="0"/>
                <a:cs typeface="Avenir Next LT Pro Light" panose="020F0302020204030204" pitchFamily="34" charset="0"/>
              </a:defRPr>
            </a:lvl4pPr>
            <a:lvl5pPr marL="1828892" indent="0">
              <a:buNone/>
              <a:defRPr sz="800" b="0" i="0">
                <a:latin typeface="Avenir Next LT Pro Light" panose="020F0302020204030204" pitchFamily="34" charset="0"/>
                <a:cs typeface="Avenir Next LT Pro Light" panose="020F0302020204030204" pitchFamily="34" charset="0"/>
              </a:defRPr>
            </a:lvl5pPr>
          </a:lstStyle>
          <a:p>
            <a:pPr marL="0" marR="0" lvl="0" indent="0" algn="l" defTabSz="457200" rtl="0" eaLnBrk="1" fontAlgn="auto" latinLnBrk="0" hangingPunct="1">
              <a:lnSpc>
                <a:spcPct val="100000"/>
              </a:lnSpc>
              <a:spcBef>
                <a:spcPts val="1000"/>
              </a:spcBef>
              <a:spcAft>
                <a:spcPts val="0"/>
              </a:spcAft>
              <a:buClrTx/>
              <a:buSzTx/>
              <a:buFontTx/>
              <a:buNone/>
              <a:tabLst/>
              <a:defRPr/>
            </a:pPr>
            <a:r>
              <a:rPr kumimoji="0" lang="en-US" sz="800" b="0" i="0" u="none" strike="noStrike" kern="1200" cap="none" spc="0" normalizeH="0" baseline="0" noProof="0">
                <a:ln>
                  <a:noFill/>
                </a:ln>
                <a:solidFill>
                  <a:srgbClr val="1A3041"/>
                </a:solidFill>
                <a:effectLst/>
                <a:uLnTx/>
                <a:uFillTx/>
                <a:latin typeface="Avenir Next LT Pro Light" panose="020B0304020202020204" pitchFamily="34" charset="77"/>
                <a:cs typeface="Arial"/>
                <a:sym typeface="Arial"/>
              </a:rPr>
              <a:t>Assignment Slide – Use for Project Background, Assignment, etc. – Tip: Keep your headlines brief — Remember, it’s you who will color-in the detail – Pick a keyword from the headline to highlight orange.</a:t>
            </a:r>
          </a:p>
        </p:txBody>
      </p:sp>
      <p:sp>
        <p:nvSpPr>
          <p:cNvPr id="16" name="Text Placeholder 21">
            <a:extLst>
              <a:ext uri="{FF2B5EF4-FFF2-40B4-BE49-F238E27FC236}">
                <a16:creationId xmlns:a16="http://schemas.microsoft.com/office/drawing/2014/main" id="{62313A7E-C4F5-2F20-6C1B-AFF48AB51C28}"/>
              </a:ext>
            </a:extLst>
          </p:cNvPr>
          <p:cNvSpPr>
            <a:spLocks noGrp="1"/>
          </p:cNvSpPr>
          <p:nvPr>
            <p:ph type="body" sz="quarter" idx="11" hasCustomPrompt="1"/>
          </p:nvPr>
        </p:nvSpPr>
        <p:spPr>
          <a:xfrm>
            <a:off x="951101" y="816186"/>
            <a:ext cx="3933882" cy="225767"/>
          </a:xfrm>
          <a:prstGeom prst="rect">
            <a:avLst/>
          </a:prstGeom>
          <a:noFill/>
        </p:spPr>
        <p:txBody>
          <a:bodyPr wrap="square" lIns="0" tIns="0" rIns="0" bIns="0">
            <a:spAutoFit/>
          </a:bodyPr>
          <a:lstStyle>
            <a:lvl1pPr marL="0" indent="0">
              <a:buNone/>
              <a:defRPr sz="1600" b="1" i="0">
                <a:solidFill>
                  <a:srgbClr val="1A3041"/>
                </a:solidFill>
                <a:latin typeface="Avenir Next LT Pro" panose="020B0504020202020204" pitchFamily="34" charset="77"/>
              </a:defRPr>
            </a:lvl1pPr>
          </a:lstStyle>
          <a:p>
            <a:r>
              <a:rPr lang="en-US"/>
              <a:t>Assignment / Background / Etc.</a:t>
            </a:r>
          </a:p>
        </p:txBody>
      </p:sp>
      <p:sp>
        <p:nvSpPr>
          <p:cNvPr id="12" name="Content Placeholder 8">
            <a:extLst>
              <a:ext uri="{FF2B5EF4-FFF2-40B4-BE49-F238E27FC236}">
                <a16:creationId xmlns:a16="http://schemas.microsoft.com/office/drawing/2014/main" id="{182658CD-09E7-7246-BF52-D9E056F51425}"/>
              </a:ext>
            </a:extLst>
          </p:cNvPr>
          <p:cNvSpPr>
            <a:spLocks noGrp="1"/>
          </p:cNvSpPr>
          <p:nvPr>
            <p:ph sz="quarter" idx="20" hasCustomPrompt="1"/>
          </p:nvPr>
        </p:nvSpPr>
        <p:spPr>
          <a:xfrm>
            <a:off x="966481" y="816186"/>
            <a:ext cx="3576637" cy="1773238"/>
          </a:xfrm>
          <a:prstGeom prst="rect">
            <a:avLst/>
          </a:prstGeom>
        </p:spPr>
        <p:txBody>
          <a:bodyPr anchor="ctr"/>
          <a:lstStyle>
            <a:lvl1pPr marL="0" indent="0" algn="ctr">
              <a:buNone/>
              <a:defRPr/>
            </a:lvl1pPr>
          </a:lstStyle>
          <a:p>
            <a:pPr lvl="0"/>
            <a:r>
              <a:rPr lang="en-US"/>
              <a:t>Insert Logo Here</a:t>
            </a:r>
          </a:p>
        </p:txBody>
      </p:sp>
      <p:pic>
        <p:nvPicPr>
          <p:cNvPr id="13" name="Graphic 12">
            <a:extLst>
              <a:ext uri="{FF2B5EF4-FFF2-40B4-BE49-F238E27FC236}">
                <a16:creationId xmlns:a16="http://schemas.microsoft.com/office/drawing/2014/main" id="{E36AA8DE-137A-4CD9-A3A6-1F6D81B20D40}"/>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64844" y="824277"/>
            <a:ext cx="86056" cy="172111"/>
          </a:xfrm>
          <a:prstGeom prst="rect">
            <a:avLst/>
          </a:prstGeom>
        </p:spPr>
      </p:pic>
      <p:pic>
        <p:nvPicPr>
          <p:cNvPr id="11" name="Picture 10" descr="A group of logos on a black background&#10;&#10;Description automatically generated">
            <a:extLst>
              <a:ext uri="{FF2B5EF4-FFF2-40B4-BE49-F238E27FC236}">
                <a16:creationId xmlns:a16="http://schemas.microsoft.com/office/drawing/2014/main" id="{25857D96-A3E2-4266-847C-D907575CFDF8}"/>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361558" y="6297909"/>
            <a:ext cx="1197678" cy="485333"/>
          </a:xfrm>
          <a:prstGeom prst="rect">
            <a:avLst/>
          </a:prstGeom>
        </p:spPr>
      </p:pic>
    </p:spTree>
    <p:extLst>
      <p:ext uri="{BB962C8B-B14F-4D97-AF65-F5344CB8AC3E}">
        <p14:creationId xmlns:p14="http://schemas.microsoft.com/office/powerpoint/2010/main" val="36789968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ody Slide 2 – Bullet Points – Formatted">
    <p:spTree>
      <p:nvGrpSpPr>
        <p:cNvPr id="1" name=""/>
        <p:cNvGrpSpPr/>
        <p:nvPr/>
      </p:nvGrpSpPr>
      <p:grpSpPr>
        <a:xfrm>
          <a:off x="0" y="0"/>
          <a:ext cx="0" cy="0"/>
          <a:chOff x="0" y="0"/>
          <a:chExt cx="0" cy="0"/>
        </a:xfrm>
      </p:grpSpPr>
      <p:pic>
        <p:nvPicPr>
          <p:cNvPr id="16" name="Picture 15" descr="A white rectangle with a black border&#10;&#10;Description automatically generated with low confidence">
            <a:extLst>
              <a:ext uri="{FF2B5EF4-FFF2-40B4-BE49-F238E27FC236}">
                <a16:creationId xmlns:a16="http://schemas.microsoft.com/office/drawing/2014/main" id="{9718BE8B-D742-AFF7-14F7-5B155AD15357}"/>
              </a:ext>
            </a:extLst>
          </p:cNvPr>
          <p:cNvPicPr>
            <a:picLocks noChangeAspect="1"/>
          </p:cNvPicPr>
          <p:nvPr userDrawn="1"/>
        </p:nvPicPr>
        <p:blipFill>
          <a:blip r:embed="rId2"/>
          <a:stretch>
            <a:fillRect/>
          </a:stretch>
        </p:blipFill>
        <p:spPr>
          <a:xfrm>
            <a:off x="0" y="0"/>
            <a:ext cx="6096000" cy="6858000"/>
          </a:xfrm>
          <a:prstGeom prst="rect">
            <a:avLst/>
          </a:prstGeom>
        </p:spPr>
      </p:pic>
      <p:sp>
        <p:nvSpPr>
          <p:cNvPr id="18" name="Slide Number Placeholder 3">
            <a:extLst>
              <a:ext uri="{FF2B5EF4-FFF2-40B4-BE49-F238E27FC236}">
                <a16:creationId xmlns:a16="http://schemas.microsoft.com/office/drawing/2014/main" id="{F120F0BA-C853-4316-3ACA-0D238E8009E1}"/>
              </a:ext>
            </a:extLst>
          </p:cNvPr>
          <p:cNvSpPr txBox="1">
            <a:spLocks/>
          </p:cNvSpPr>
          <p:nvPr userDrawn="1"/>
        </p:nvSpPr>
        <p:spPr>
          <a:xfrm>
            <a:off x="11700045" y="6494473"/>
            <a:ext cx="292003" cy="138499"/>
          </a:xfrm>
          <a:prstGeom prst="rect">
            <a:avLst/>
          </a:prstGeom>
        </p:spPr>
        <p:txBody>
          <a:bodyPr vert="horz" wrap="square" lIns="0" tIns="0" rIns="0" bIns="0" rtlCol="0" anchor="ctr">
            <a:spAutoFit/>
          </a:bodyPr>
          <a:lstStyle>
            <a:defPPr>
              <a:defRPr lang="en-US"/>
            </a:defPPr>
            <a:lvl1pPr marL="0" algn="r" defTabSz="914400" rtl="0" eaLnBrk="1" latinLnBrk="0" hangingPunct="1">
              <a:defRPr sz="1200" kern="1200">
                <a:solidFill>
                  <a:srgbClr val="FF7E00"/>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EE55165-BDDA-7747-BBDA-0CFC4D661B6A}" type="slidenum">
              <a:rPr lang="en-US" sz="900" b="1" smtClean="0">
                <a:solidFill>
                  <a:srgbClr val="413163"/>
                </a:solidFill>
                <a:latin typeface="Avenir Next LT Pro" panose="020B0504020202020204" pitchFamily="34" charset="77"/>
              </a:rPr>
              <a:pPr/>
              <a:t>‹#›</a:t>
            </a:fld>
            <a:endParaRPr lang="en-US" sz="900" b="1">
              <a:solidFill>
                <a:srgbClr val="413163"/>
              </a:solidFill>
              <a:latin typeface="Avenir Next LT Pro" panose="020B0504020202020204" pitchFamily="34" charset="77"/>
            </a:endParaRPr>
          </a:p>
        </p:txBody>
      </p:sp>
      <p:cxnSp>
        <p:nvCxnSpPr>
          <p:cNvPr id="19" name="Straight Connector 18">
            <a:extLst>
              <a:ext uri="{FF2B5EF4-FFF2-40B4-BE49-F238E27FC236}">
                <a16:creationId xmlns:a16="http://schemas.microsoft.com/office/drawing/2014/main" id="{999D808D-8DE0-CC0D-CBAF-38AE22218B63}"/>
              </a:ext>
            </a:extLst>
          </p:cNvPr>
          <p:cNvCxnSpPr>
            <a:cxnSpLocks/>
          </p:cNvCxnSpPr>
          <p:nvPr userDrawn="1"/>
        </p:nvCxnSpPr>
        <p:spPr>
          <a:xfrm>
            <a:off x="0" y="6217920"/>
            <a:ext cx="12192000" cy="0"/>
          </a:xfrm>
          <a:prstGeom prst="line">
            <a:avLst/>
          </a:prstGeom>
          <a:ln w="6350">
            <a:solidFill>
              <a:srgbClr val="1A3041"/>
            </a:solidFill>
          </a:ln>
        </p:spPr>
        <p:style>
          <a:lnRef idx="1">
            <a:schemeClr val="accent1"/>
          </a:lnRef>
          <a:fillRef idx="0">
            <a:schemeClr val="accent1"/>
          </a:fillRef>
          <a:effectRef idx="0">
            <a:schemeClr val="accent1"/>
          </a:effectRef>
          <a:fontRef idx="minor">
            <a:schemeClr val="tx1"/>
          </a:fontRef>
        </p:style>
      </p:cxnSp>
      <p:sp>
        <p:nvSpPr>
          <p:cNvPr id="25" name="Text Placeholder 21">
            <a:extLst>
              <a:ext uri="{FF2B5EF4-FFF2-40B4-BE49-F238E27FC236}">
                <a16:creationId xmlns:a16="http://schemas.microsoft.com/office/drawing/2014/main" id="{A509DB50-D941-56BF-002C-8F264AD3CA56}"/>
              </a:ext>
            </a:extLst>
          </p:cNvPr>
          <p:cNvSpPr>
            <a:spLocks noGrp="1"/>
          </p:cNvSpPr>
          <p:nvPr>
            <p:ph type="body" sz="quarter" idx="11" hasCustomPrompt="1"/>
          </p:nvPr>
        </p:nvSpPr>
        <p:spPr>
          <a:xfrm>
            <a:off x="951101" y="816186"/>
            <a:ext cx="3933882" cy="225767"/>
          </a:xfrm>
          <a:prstGeom prst="rect">
            <a:avLst/>
          </a:prstGeom>
          <a:noFill/>
        </p:spPr>
        <p:txBody>
          <a:bodyPr wrap="square" lIns="0" tIns="0" rIns="0" bIns="0">
            <a:spAutoFit/>
          </a:bodyPr>
          <a:lstStyle>
            <a:lvl1pPr marL="0" indent="0">
              <a:buNone/>
              <a:defRPr sz="1600" b="1" i="0">
                <a:solidFill>
                  <a:srgbClr val="1A3041"/>
                </a:solidFill>
                <a:latin typeface="Avenir Next LT Pro" panose="020B0504020202020204" pitchFamily="34" charset="77"/>
              </a:defRPr>
            </a:lvl1pPr>
          </a:lstStyle>
          <a:p>
            <a:pPr lvl="0"/>
            <a:r>
              <a:rPr lang="en-US"/>
              <a:t>Section Title: Slide Overview in Orange</a:t>
            </a:r>
          </a:p>
        </p:txBody>
      </p:sp>
      <p:sp>
        <p:nvSpPr>
          <p:cNvPr id="3" name="Content Placeholder 11">
            <a:extLst>
              <a:ext uri="{FF2B5EF4-FFF2-40B4-BE49-F238E27FC236}">
                <a16:creationId xmlns:a16="http://schemas.microsoft.com/office/drawing/2014/main" id="{B675BBC6-DE4A-F73C-DF24-F3585048B9C6}"/>
              </a:ext>
            </a:extLst>
          </p:cNvPr>
          <p:cNvSpPr>
            <a:spLocks noGrp="1"/>
          </p:cNvSpPr>
          <p:nvPr>
            <p:ph sz="quarter" idx="19" hasCustomPrompt="1"/>
          </p:nvPr>
        </p:nvSpPr>
        <p:spPr>
          <a:xfrm>
            <a:off x="950913" y="6411258"/>
            <a:ext cx="6049394" cy="221599"/>
          </a:xfrm>
          <a:prstGeom prst="rect">
            <a:avLst/>
          </a:prstGeom>
        </p:spPr>
        <p:txBody>
          <a:bodyPr wrap="square" lIns="0" tIns="0" rIns="0" bIns="0">
            <a:spAutoFit/>
          </a:bodyPr>
          <a:lstStyle>
            <a:lvl1pPr marL="0" indent="0">
              <a:buNone/>
              <a:defRPr sz="800" b="0" i="0">
                <a:latin typeface="Avenir Next LT Pro Light" panose="020F0302020204030204" pitchFamily="34" charset="0"/>
                <a:cs typeface="Avenir Next LT Pro Light" panose="020F0302020204030204" pitchFamily="34" charset="0"/>
              </a:defRPr>
            </a:lvl1pPr>
            <a:lvl2pPr marL="457223" indent="0">
              <a:buNone/>
              <a:defRPr sz="800" b="0" i="0">
                <a:latin typeface="Avenir Next LT Pro Light" panose="020F0302020204030204" pitchFamily="34" charset="0"/>
                <a:cs typeface="Avenir Next LT Pro Light" panose="020F0302020204030204" pitchFamily="34" charset="0"/>
              </a:defRPr>
            </a:lvl2pPr>
            <a:lvl3pPr marL="914446" indent="0">
              <a:buNone/>
              <a:defRPr sz="800" b="0" i="0">
                <a:latin typeface="Avenir Next LT Pro Light" panose="020F0302020204030204" pitchFamily="34" charset="0"/>
                <a:cs typeface="Avenir Next LT Pro Light" panose="020F0302020204030204" pitchFamily="34" charset="0"/>
              </a:defRPr>
            </a:lvl3pPr>
            <a:lvl4pPr marL="1371669" indent="0">
              <a:buNone/>
              <a:defRPr sz="800" b="0" i="0">
                <a:latin typeface="Avenir Next LT Pro Light" panose="020F0302020204030204" pitchFamily="34" charset="0"/>
                <a:cs typeface="Avenir Next LT Pro Light" panose="020F0302020204030204" pitchFamily="34" charset="0"/>
              </a:defRPr>
            </a:lvl4pPr>
            <a:lvl5pPr marL="1828892" indent="0">
              <a:buNone/>
              <a:defRPr sz="800" b="0" i="0">
                <a:latin typeface="Avenir Next LT Pro Light" panose="020F0302020204030204" pitchFamily="34" charset="0"/>
                <a:cs typeface="Avenir Next LT Pro Light" panose="020F0302020204030204" pitchFamily="34" charset="0"/>
              </a:defRPr>
            </a:lvl5pPr>
          </a:lstStyle>
          <a:p>
            <a:pPr lvl="0"/>
            <a:r>
              <a:rPr lang="en-US"/>
              <a:t>Body Slide 2 – Generic Content – Use for Internal or External Facing Content with Bulleted List – Bold the first line or key phrase of the introduction copy – Placeholder text doesn’t support mixed styles so use the static bulleted text block to create your content</a:t>
            </a:r>
          </a:p>
        </p:txBody>
      </p:sp>
      <p:sp>
        <p:nvSpPr>
          <p:cNvPr id="7" name="Text Placeholder 9">
            <a:extLst>
              <a:ext uri="{FF2B5EF4-FFF2-40B4-BE49-F238E27FC236}">
                <a16:creationId xmlns:a16="http://schemas.microsoft.com/office/drawing/2014/main" id="{C8282C6A-0345-AA74-58E6-ACC5297A9450}"/>
              </a:ext>
            </a:extLst>
          </p:cNvPr>
          <p:cNvSpPr>
            <a:spLocks noGrp="1"/>
          </p:cNvSpPr>
          <p:nvPr>
            <p:ph type="body" sz="quarter" idx="14" hasCustomPrompt="1"/>
          </p:nvPr>
        </p:nvSpPr>
        <p:spPr>
          <a:xfrm>
            <a:off x="950913" y="1504183"/>
            <a:ext cx="4584726" cy="1544654"/>
          </a:xfrm>
          <a:prstGeom prst="rect">
            <a:avLst/>
          </a:prstGeom>
        </p:spPr>
        <p:txBody>
          <a:bodyPr wrap="square" lIns="0" tIns="0" rIns="0" bIns="0">
            <a:spAutoFit/>
          </a:bodyPr>
          <a:lstStyle>
            <a:lvl1pPr marL="0" indent="0">
              <a:lnSpc>
                <a:spcPts val="4000"/>
              </a:lnSpc>
              <a:spcBef>
                <a:spcPts val="0"/>
              </a:spcBef>
              <a:buNone/>
              <a:defRPr sz="3600" b="1" i="0" spc="0" baseline="0">
                <a:latin typeface="Avenir Next LT Pro" panose="020B0504020202020204" pitchFamily="34" charset="77"/>
              </a:defRPr>
            </a:lvl1pPr>
          </a:lstStyle>
          <a:p>
            <a:pPr lvl="0"/>
            <a:r>
              <a:rPr lang="en-US"/>
              <a:t>Headline</a:t>
            </a:r>
            <a:br>
              <a:rPr lang="en-US"/>
            </a:br>
            <a:r>
              <a:rPr lang="en-US"/>
              <a:t>on Three</a:t>
            </a:r>
            <a:br>
              <a:rPr lang="en-US"/>
            </a:br>
            <a:r>
              <a:rPr lang="en-US"/>
              <a:t>Lines.</a:t>
            </a:r>
          </a:p>
        </p:txBody>
      </p:sp>
      <p:sp>
        <p:nvSpPr>
          <p:cNvPr id="9" name="Text Placeholder 16">
            <a:extLst>
              <a:ext uri="{FF2B5EF4-FFF2-40B4-BE49-F238E27FC236}">
                <a16:creationId xmlns:a16="http://schemas.microsoft.com/office/drawing/2014/main" id="{7A8DB1D2-D645-215D-D2D3-9A4BC7565D19}"/>
              </a:ext>
            </a:extLst>
          </p:cNvPr>
          <p:cNvSpPr>
            <a:spLocks noGrp="1"/>
          </p:cNvSpPr>
          <p:nvPr>
            <p:ph type="body" sz="quarter" idx="17" hasCustomPrompt="1"/>
          </p:nvPr>
        </p:nvSpPr>
        <p:spPr>
          <a:xfrm>
            <a:off x="950913" y="3088812"/>
            <a:ext cx="4584726" cy="1641475"/>
          </a:xfrm>
          <a:prstGeom prst="rect">
            <a:avLst/>
          </a:prstGeom>
        </p:spPr>
        <p:txBody>
          <a:bodyPr wrap="square" lIns="0" tIns="0" rIns="0" bIns="0">
            <a:spAutoFit/>
          </a:bodyPr>
          <a:lstStyle>
            <a:lvl1pPr marL="0" indent="0">
              <a:lnSpc>
                <a:spcPts val="1600"/>
              </a:lnSpc>
              <a:buNone/>
              <a:defRPr sz="1400" b="0" i="0">
                <a:latin typeface="Sagona Book" panose="02010004040101010103" pitchFamily="2" charset="0"/>
              </a:defRPr>
            </a:lvl1pPr>
            <a:lvl2pPr marL="457223" indent="0">
              <a:buNone/>
              <a:defRPr sz="1400" b="0" i="0">
                <a:latin typeface="Sagona Book" panose="02010004040101010103" pitchFamily="2" charset="0"/>
              </a:defRPr>
            </a:lvl2pPr>
            <a:lvl3pPr marL="914446" indent="0">
              <a:buNone/>
              <a:defRPr sz="1400" b="0" i="0">
                <a:latin typeface="Sagona Book" panose="02010004040101010103" pitchFamily="2" charset="0"/>
              </a:defRPr>
            </a:lvl3pPr>
            <a:lvl4pPr marL="1371669" indent="0">
              <a:buNone/>
              <a:defRPr sz="1400" b="0" i="0">
                <a:latin typeface="Sagona Book" panose="02010004040101010103" pitchFamily="2" charset="0"/>
              </a:defRPr>
            </a:lvl4pPr>
            <a:lvl5pPr marL="1828892" indent="0">
              <a:buNone/>
              <a:defRPr sz="1400" b="0" i="0">
                <a:latin typeface="Sagona Book" panose="02010004040101010103" pitchFamily="2" charset="0"/>
              </a:defRPr>
            </a:lvl5pPr>
          </a:lstStyle>
          <a:p>
            <a:pPr lvl="0"/>
            <a:r>
              <a:rPr lang="en-US"/>
              <a:t>Introduction copy up to 9 lines. Making connections between food brands and restaurant operators can be beneficial for both parties. For food brands, partnering with a successful restaurant operator can provide valuable exposure and help establish their products in the market. Restaurant operators, on the other hand, can benefit by offering unique and high-quality products to their customers.</a:t>
            </a:r>
          </a:p>
        </p:txBody>
      </p:sp>
      <p:sp>
        <p:nvSpPr>
          <p:cNvPr id="11" name="Content Placeholder 11">
            <a:extLst>
              <a:ext uri="{FF2B5EF4-FFF2-40B4-BE49-F238E27FC236}">
                <a16:creationId xmlns:a16="http://schemas.microsoft.com/office/drawing/2014/main" id="{25FF840E-A223-F13B-9B96-C81843016D8B}"/>
              </a:ext>
            </a:extLst>
          </p:cNvPr>
          <p:cNvSpPr>
            <a:spLocks noGrp="1"/>
          </p:cNvSpPr>
          <p:nvPr>
            <p:ph sz="quarter" idx="20" hasCustomPrompt="1"/>
          </p:nvPr>
        </p:nvSpPr>
        <p:spPr>
          <a:xfrm>
            <a:off x="950914" y="4936351"/>
            <a:ext cx="2103572" cy="110800"/>
          </a:xfrm>
          <a:prstGeom prst="rect">
            <a:avLst/>
          </a:prstGeom>
        </p:spPr>
        <p:txBody>
          <a:bodyPr wrap="square" lIns="0" tIns="0" rIns="0" bIns="0">
            <a:spAutoFit/>
          </a:bodyPr>
          <a:lstStyle>
            <a:lvl1pPr marL="0" indent="0">
              <a:buNone/>
              <a:defRPr sz="800" b="0" i="0">
                <a:latin typeface="Avenir Next LT Pro Light" panose="020F0302020204030204" pitchFamily="34" charset="0"/>
                <a:cs typeface="Avenir Next LT Pro Light" panose="020F0302020204030204" pitchFamily="34" charset="0"/>
              </a:defRPr>
            </a:lvl1pPr>
            <a:lvl2pPr marL="457223" indent="0">
              <a:buNone/>
              <a:defRPr sz="800" b="0" i="0">
                <a:latin typeface="Avenir Next LT Pro Light" panose="020F0302020204030204" pitchFamily="34" charset="0"/>
                <a:cs typeface="Avenir Next LT Pro Light" panose="020F0302020204030204" pitchFamily="34" charset="0"/>
              </a:defRPr>
            </a:lvl2pPr>
            <a:lvl3pPr marL="914446" indent="0">
              <a:buNone/>
              <a:defRPr sz="800" b="0" i="0">
                <a:latin typeface="Avenir Next LT Pro Light" panose="020F0302020204030204" pitchFamily="34" charset="0"/>
                <a:cs typeface="Avenir Next LT Pro Light" panose="020F0302020204030204" pitchFamily="34" charset="0"/>
              </a:defRPr>
            </a:lvl3pPr>
            <a:lvl4pPr marL="1371669" indent="0">
              <a:buNone/>
              <a:defRPr sz="800" b="0" i="0">
                <a:latin typeface="Avenir Next LT Pro Light" panose="020F0302020204030204" pitchFamily="34" charset="0"/>
                <a:cs typeface="Avenir Next LT Pro Light" panose="020F0302020204030204" pitchFamily="34" charset="0"/>
              </a:defRPr>
            </a:lvl4pPr>
            <a:lvl5pPr marL="1828892" indent="0">
              <a:buNone/>
              <a:defRPr sz="800" b="0" i="0">
                <a:latin typeface="Avenir Next LT Pro Light" panose="020F0302020204030204" pitchFamily="34" charset="0"/>
                <a:cs typeface="Avenir Next LT Pro Light" panose="020F0302020204030204" pitchFamily="34" charset="0"/>
              </a:defRPr>
            </a:lvl5pPr>
          </a:lstStyle>
          <a:p>
            <a:pPr lvl="0"/>
            <a:r>
              <a:rPr lang="en-US"/>
              <a:t>Look to bold the first line of copy or key point</a:t>
            </a:r>
          </a:p>
        </p:txBody>
      </p:sp>
      <p:pic>
        <p:nvPicPr>
          <p:cNvPr id="15" name="Graphic 14">
            <a:extLst>
              <a:ext uri="{FF2B5EF4-FFF2-40B4-BE49-F238E27FC236}">
                <a16:creationId xmlns:a16="http://schemas.microsoft.com/office/drawing/2014/main" id="{67D50025-02AB-4869-BB5D-49C131F21B23}"/>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64844" y="824277"/>
            <a:ext cx="86056" cy="172111"/>
          </a:xfrm>
          <a:prstGeom prst="rect">
            <a:avLst/>
          </a:prstGeom>
        </p:spPr>
      </p:pic>
      <p:pic>
        <p:nvPicPr>
          <p:cNvPr id="12" name="Picture 11" descr="A group of logos on a black background&#10;&#10;Description automatically generated">
            <a:extLst>
              <a:ext uri="{FF2B5EF4-FFF2-40B4-BE49-F238E27FC236}">
                <a16:creationId xmlns:a16="http://schemas.microsoft.com/office/drawing/2014/main" id="{B6A649E6-8C2D-4D3B-BF9D-F645237E1A77}"/>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361558" y="6297909"/>
            <a:ext cx="1197678" cy="485333"/>
          </a:xfrm>
          <a:prstGeom prst="rect">
            <a:avLst/>
          </a:prstGeom>
        </p:spPr>
      </p:pic>
    </p:spTree>
    <p:extLst>
      <p:ext uri="{BB962C8B-B14F-4D97-AF65-F5344CB8AC3E}">
        <p14:creationId xmlns:p14="http://schemas.microsoft.com/office/powerpoint/2010/main" val="31546755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ody Slide 3 – Bullet Points – Formatted">
    <p:spTree>
      <p:nvGrpSpPr>
        <p:cNvPr id="1" name=""/>
        <p:cNvGrpSpPr/>
        <p:nvPr/>
      </p:nvGrpSpPr>
      <p:grpSpPr>
        <a:xfrm>
          <a:off x="0" y="0"/>
          <a:ext cx="0" cy="0"/>
          <a:chOff x="0" y="0"/>
          <a:chExt cx="0" cy="0"/>
        </a:xfrm>
      </p:grpSpPr>
      <p:pic>
        <p:nvPicPr>
          <p:cNvPr id="3" name="Picture 2" descr="Background pattern&#10;&#10;Description automatically generated with medium confidence">
            <a:extLst>
              <a:ext uri="{FF2B5EF4-FFF2-40B4-BE49-F238E27FC236}">
                <a16:creationId xmlns:a16="http://schemas.microsoft.com/office/drawing/2014/main" id="{623E97D2-C84D-5887-AE06-2CE190D28D8E}"/>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Slide Number Placeholder 3">
            <a:extLst>
              <a:ext uri="{FF2B5EF4-FFF2-40B4-BE49-F238E27FC236}">
                <a16:creationId xmlns:a16="http://schemas.microsoft.com/office/drawing/2014/main" id="{A9594E0D-2899-FAAB-F7CF-AB84F47060B9}"/>
              </a:ext>
            </a:extLst>
          </p:cNvPr>
          <p:cNvSpPr txBox="1">
            <a:spLocks/>
          </p:cNvSpPr>
          <p:nvPr userDrawn="1"/>
        </p:nvSpPr>
        <p:spPr>
          <a:xfrm>
            <a:off x="11700045" y="6494473"/>
            <a:ext cx="292003" cy="138499"/>
          </a:xfrm>
          <a:prstGeom prst="rect">
            <a:avLst/>
          </a:prstGeom>
        </p:spPr>
        <p:txBody>
          <a:bodyPr vert="horz" wrap="square" lIns="0" tIns="0" rIns="0" bIns="0" rtlCol="0" anchor="ctr">
            <a:spAutoFit/>
          </a:bodyPr>
          <a:lstStyle>
            <a:defPPr>
              <a:defRPr lang="en-US"/>
            </a:defPPr>
            <a:lvl1pPr marL="0" algn="r" defTabSz="914400" rtl="0" eaLnBrk="1" latinLnBrk="0" hangingPunct="1">
              <a:defRPr sz="1200" kern="1200">
                <a:solidFill>
                  <a:srgbClr val="FF7E00"/>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EE55165-BDDA-7747-BBDA-0CFC4D661B6A}" type="slidenum">
              <a:rPr lang="en-US" sz="900" b="1" smtClean="0">
                <a:solidFill>
                  <a:srgbClr val="413163"/>
                </a:solidFill>
                <a:latin typeface="Avenir Next LT Pro" panose="020B0504020202020204" pitchFamily="34" charset="77"/>
              </a:rPr>
              <a:pPr/>
              <a:t>‹#›</a:t>
            </a:fld>
            <a:endParaRPr lang="en-US" sz="900" b="1">
              <a:solidFill>
                <a:srgbClr val="413163"/>
              </a:solidFill>
              <a:latin typeface="Avenir Next LT Pro" panose="020B0504020202020204" pitchFamily="34" charset="77"/>
            </a:endParaRPr>
          </a:p>
        </p:txBody>
      </p:sp>
      <p:sp>
        <p:nvSpPr>
          <p:cNvPr id="6" name="Text Placeholder 9">
            <a:extLst>
              <a:ext uri="{FF2B5EF4-FFF2-40B4-BE49-F238E27FC236}">
                <a16:creationId xmlns:a16="http://schemas.microsoft.com/office/drawing/2014/main" id="{10BEFCA9-62BC-1611-10CD-FD615CE70499}"/>
              </a:ext>
            </a:extLst>
          </p:cNvPr>
          <p:cNvSpPr>
            <a:spLocks noGrp="1"/>
          </p:cNvSpPr>
          <p:nvPr>
            <p:ph type="body" sz="quarter" idx="14" hasCustomPrompt="1"/>
          </p:nvPr>
        </p:nvSpPr>
        <p:spPr>
          <a:xfrm>
            <a:off x="950912" y="1138646"/>
            <a:ext cx="5370107" cy="518732"/>
          </a:xfrm>
          <a:prstGeom prst="rect">
            <a:avLst/>
          </a:prstGeom>
        </p:spPr>
        <p:txBody>
          <a:bodyPr wrap="square" lIns="0" tIns="0" rIns="0" bIns="0">
            <a:spAutoFit/>
          </a:bodyPr>
          <a:lstStyle>
            <a:lvl1pPr marL="0" indent="0">
              <a:lnSpc>
                <a:spcPts val="4000"/>
              </a:lnSpc>
              <a:spcBef>
                <a:spcPts val="0"/>
              </a:spcBef>
              <a:buNone/>
              <a:defRPr sz="3600" b="1" i="0" spc="0" baseline="0">
                <a:latin typeface="Avenir Next LT Pro" panose="020B0504020202020204" pitchFamily="34" charset="77"/>
              </a:defRPr>
            </a:lvl1pPr>
          </a:lstStyle>
          <a:p>
            <a:pPr lvl="0"/>
            <a:r>
              <a:rPr lang="en-US"/>
              <a:t>Headline on One Line.</a:t>
            </a:r>
          </a:p>
        </p:txBody>
      </p:sp>
      <p:sp>
        <p:nvSpPr>
          <p:cNvPr id="9" name="Text Placeholder 21">
            <a:extLst>
              <a:ext uri="{FF2B5EF4-FFF2-40B4-BE49-F238E27FC236}">
                <a16:creationId xmlns:a16="http://schemas.microsoft.com/office/drawing/2014/main" id="{E5726684-E059-07B3-35EB-817C0E9D7726}"/>
              </a:ext>
            </a:extLst>
          </p:cNvPr>
          <p:cNvSpPr>
            <a:spLocks noGrp="1"/>
          </p:cNvSpPr>
          <p:nvPr>
            <p:ph type="body" sz="quarter" idx="11" hasCustomPrompt="1"/>
          </p:nvPr>
        </p:nvSpPr>
        <p:spPr>
          <a:xfrm>
            <a:off x="951101" y="816186"/>
            <a:ext cx="3933882" cy="225767"/>
          </a:xfrm>
          <a:prstGeom prst="rect">
            <a:avLst/>
          </a:prstGeom>
          <a:noFill/>
        </p:spPr>
        <p:txBody>
          <a:bodyPr wrap="square" lIns="0" tIns="0" rIns="0" bIns="0">
            <a:spAutoFit/>
          </a:bodyPr>
          <a:lstStyle>
            <a:lvl1pPr marL="0" indent="0">
              <a:buNone/>
              <a:defRPr sz="1600" b="1" i="0">
                <a:solidFill>
                  <a:srgbClr val="1A3041"/>
                </a:solidFill>
                <a:latin typeface="Avenir Next LT Pro" panose="020B0504020202020204" pitchFamily="34" charset="77"/>
              </a:defRPr>
            </a:lvl1pPr>
          </a:lstStyle>
          <a:p>
            <a:pPr lvl="0"/>
            <a:r>
              <a:rPr lang="en-US"/>
              <a:t>Section Title: Slide Overview in Orange</a:t>
            </a:r>
          </a:p>
        </p:txBody>
      </p:sp>
      <p:sp>
        <p:nvSpPr>
          <p:cNvPr id="7" name="Content Placeholder 11">
            <a:extLst>
              <a:ext uri="{FF2B5EF4-FFF2-40B4-BE49-F238E27FC236}">
                <a16:creationId xmlns:a16="http://schemas.microsoft.com/office/drawing/2014/main" id="{A5B0A207-3BC3-EBC1-B0AA-1D457D769CE8}"/>
              </a:ext>
            </a:extLst>
          </p:cNvPr>
          <p:cNvSpPr>
            <a:spLocks noGrp="1"/>
          </p:cNvSpPr>
          <p:nvPr>
            <p:ph sz="quarter" idx="19" hasCustomPrompt="1"/>
          </p:nvPr>
        </p:nvSpPr>
        <p:spPr>
          <a:xfrm>
            <a:off x="950913" y="6482560"/>
            <a:ext cx="9174162" cy="110800"/>
          </a:xfrm>
          <a:prstGeom prst="rect">
            <a:avLst/>
          </a:prstGeom>
        </p:spPr>
        <p:txBody>
          <a:bodyPr lIns="0" tIns="0" rIns="0" bIns="0">
            <a:spAutoFit/>
          </a:bodyPr>
          <a:lstStyle>
            <a:lvl1pPr marL="0" indent="0">
              <a:buNone/>
              <a:defRPr sz="800" b="0" i="0">
                <a:latin typeface="Avenir Next LT Pro Light" panose="020F0302020204030204" pitchFamily="34" charset="0"/>
                <a:cs typeface="Avenir Next LT Pro Light" panose="020F0302020204030204" pitchFamily="34" charset="0"/>
              </a:defRPr>
            </a:lvl1pPr>
            <a:lvl2pPr marL="457223" indent="0">
              <a:buNone/>
              <a:defRPr sz="800" b="0" i="0">
                <a:latin typeface="Avenir Next LT Pro Light" panose="020F0302020204030204" pitchFamily="34" charset="0"/>
                <a:cs typeface="Avenir Next LT Pro Light" panose="020F0302020204030204" pitchFamily="34" charset="0"/>
              </a:defRPr>
            </a:lvl2pPr>
            <a:lvl3pPr marL="914446" indent="0">
              <a:buNone/>
              <a:defRPr sz="800" b="0" i="0">
                <a:latin typeface="Avenir Next LT Pro Light" panose="020F0302020204030204" pitchFamily="34" charset="0"/>
                <a:cs typeface="Avenir Next LT Pro Light" panose="020F0302020204030204" pitchFamily="34" charset="0"/>
              </a:defRPr>
            </a:lvl3pPr>
            <a:lvl4pPr marL="1371669" indent="0">
              <a:buNone/>
              <a:defRPr sz="800" b="0" i="0">
                <a:latin typeface="Avenir Next LT Pro Light" panose="020F0302020204030204" pitchFamily="34" charset="0"/>
                <a:cs typeface="Avenir Next LT Pro Light" panose="020F0302020204030204" pitchFamily="34" charset="0"/>
              </a:defRPr>
            </a:lvl4pPr>
            <a:lvl5pPr marL="1828892" indent="0">
              <a:buNone/>
              <a:defRPr sz="800" b="0" i="0">
                <a:latin typeface="Avenir Next LT Pro Light" panose="020F0302020204030204" pitchFamily="34" charset="0"/>
                <a:cs typeface="Avenir Next LT Pro Light" panose="020F0302020204030204" pitchFamily="34" charset="0"/>
              </a:defRPr>
            </a:lvl5pPr>
          </a:lstStyle>
          <a:p>
            <a:pPr lvl="0"/>
            <a:r>
              <a:rPr lang="en-US"/>
              <a:t>Body Slide 3 – Use for Slides with Moderate to Heavy Content – Placeholder text doesn’t support mixed styles so use the static bulleted text block to create your content</a:t>
            </a:r>
          </a:p>
        </p:txBody>
      </p:sp>
      <p:pic>
        <p:nvPicPr>
          <p:cNvPr id="10" name="Graphic 9">
            <a:extLst>
              <a:ext uri="{FF2B5EF4-FFF2-40B4-BE49-F238E27FC236}">
                <a16:creationId xmlns:a16="http://schemas.microsoft.com/office/drawing/2014/main" id="{7BC325DB-D964-45C0-B046-8B5BE4EC16B3}"/>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64844" y="824277"/>
            <a:ext cx="86056" cy="172111"/>
          </a:xfrm>
          <a:prstGeom prst="rect">
            <a:avLst/>
          </a:prstGeom>
        </p:spPr>
      </p:pic>
      <p:pic>
        <p:nvPicPr>
          <p:cNvPr id="8" name="Picture 7" descr="A group of logos on a black background&#10;&#10;Description automatically generated">
            <a:extLst>
              <a:ext uri="{FF2B5EF4-FFF2-40B4-BE49-F238E27FC236}">
                <a16:creationId xmlns:a16="http://schemas.microsoft.com/office/drawing/2014/main" id="{AABB49D5-6139-4D0D-8700-8C22E2209218}"/>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361558" y="6297909"/>
            <a:ext cx="1197678" cy="485333"/>
          </a:xfrm>
          <a:prstGeom prst="rect">
            <a:avLst/>
          </a:prstGeom>
        </p:spPr>
      </p:pic>
    </p:spTree>
    <p:extLst>
      <p:ext uri="{BB962C8B-B14F-4D97-AF65-F5344CB8AC3E}">
        <p14:creationId xmlns:p14="http://schemas.microsoft.com/office/powerpoint/2010/main" val="2620937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0A18AA-6897-0EFF-8606-E3C6C2B3BF8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1C4620F-07D8-CBC8-D6A0-ACE9132014E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6628FAB-616B-B2B9-67CE-E32FA66B2BFE}"/>
              </a:ext>
            </a:extLst>
          </p:cNvPr>
          <p:cNvSpPr>
            <a:spLocks noGrp="1"/>
          </p:cNvSpPr>
          <p:nvPr>
            <p:ph type="dt" sz="half" idx="10"/>
          </p:nvPr>
        </p:nvSpPr>
        <p:spPr/>
        <p:txBody>
          <a:bodyPr/>
          <a:lstStyle/>
          <a:p>
            <a:fld id="{B248C0DA-9617-4BB7-94DB-61F39A0850FA}" type="datetimeFigureOut">
              <a:rPr lang="en-US" smtClean="0"/>
              <a:t>1/3/2025</a:t>
            </a:fld>
            <a:endParaRPr lang="en-US"/>
          </a:p>
        </p:txBody>
      </p:sp>
      <p:sp>
        <p:nvSpPr>
          <p:cNvPr id="5" name="Footer Placeholder 4">
            <a:extLst>
              <a:ext uri="{FF2B5EF4-FFF2-40B4-BE49-F238E27FC236}">
                <a16:creationId xmlns:a16="http://schemas.microsoft.com/office/drawing/2014/main" id="{41A34DC1-456E-EAD3-8C9B-9C0121E8A37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61C6B15-AC51-061F-803B-9EF74BA98DCB}"/>
              </a:ext>
            </a:extLst>
          </p:cNvPr>
          <p:cNvSpPr>
            <a:spLocks noGrp="1"/>
          </p:cNvSpPr>
          <p:nvPr>
            <p:ph type="sldNum" sz="quarter" idx="12"/>
          </p:nvPr>
        </p:nvSpPr>
        <p:spPr/>
        <p:txBody>
          <a:bodyPr/>
          <a:lstStyle/>
          <a:p>
            <a:fld id="{26936E19-77F9-4939-99EF-B488EAA25024}" type="slidenum">
              <a:rPr lang="en-US" smtClean="0"/>
              <a:t>‹#›</a:t>
            </a:fld>
            <a:endParaRPr lang="en-US"/>
          </a:p>
        </p:txBody>
      </p:sp>
    </p:spTree>
    <p:extLst>
      <p:ext uri="{BB962C8B-B14F-4D97-AF65-F5344CB8AC3E}">
        <p14:creationId xmlns:p14="http://schemas.microsoft.com/office/powerpoint/2010/main" val="3511749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D66254-23C8-EA93-C241-088A9FD133E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BD4391F-5231-E1D5-AFFD-8266AF1C64D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5CDC732-A526-7211-65F1-18E7ED161910}"/>
              </a:ext>
            </a:extLst>
          </p:cNvPr>
          <p:cNvSpPr>
            <a:spLocks noGrp="1"/>
          </p:cNvSpPr>
          <p:nvPr>
            <p:ph type="dt" sz="half" idx="10"/>
          </p:nvPr>
        </p:nvSpPr>
        <p:spPr/>
        <p:txBody>
          <a:bodyPr/>
          <a:lstStyle/>
          <a:p>
            <a:fld id="{B248C0DA-9617-4BB7-94DB-61F39A0850FA}" type="datetimeFigureOut">
              <a:rPr lang="en-US" smtClean="0"/>
              <a:t>1/3/2025</a:t>
            </a:fld>
            <a:endParaRPr lang="en-US"/>
          </a:p>
        </p:txBody>
      </p:sp>
      <p:sp>
        <p:nvSpPr>
          <p:cNvPr id="5" name="Footer Placeholder 4">
            <a:extLst>
              <a:ext uri="{FF2B5EF4-FFF2-40B4-BE49-F238E27FC236}">
                <a16:creationId xmlns:a16="http://schemas.microsoft.com/office/drawing/2014/main" id="{724C25EA-1B7B-6E0F-9E21-6D4CFFB5AC3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613B104-2E53-DB91-4D39-78B7CCA52327}"/>
              </a:ext>
            </a:extLst>
          </p:cNvPr>
          <p:cNvSpPr>
            <a:spLocks noGrp="1"/>
          </p:cNvSpPr>
          <p:nvPr>
            <p:ph type="sldNum" sz="quarter" idx="12"/>
          </p:nvPr>
        </p:nvSpPr>
        <p:spPr/>
        <p:txBody>
          <a:bodyPr/>
          <a:lstStyle/>
          <a:p>
            <a:fld id="{26936E19-77F9-4939-99EF-B488EAA25024}" type="slidenum">
              <a:rPr lang="en-US" smtClean="0"/>
              <a:t>‹#›</a:t>
            </a:fld>
            <a:endParaRPr lang="en-US"/>
          </a:p>
        </p:txBody>
      </p:sp>
    </p:spTree>
    <p:extLst>
      <p:ext uri="{BB962C8B-B14F-4D97-AF65-F5344CB8AC3E}">
        <p14:creationId xmlns:p14="http://schemas.microsoft.com/office/powerpoint/2010/main" val="28866720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2_Custom Layou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9154E548-0F7B-73DC-DB79-DAC2CF9DC10E}"/>
              </a:ext>
            </a:extLst>
          </p:cNvPr>
          <p:cNvSpPr>
            <a:spLocks noGrp="1"/>
          </p:cNvSpPr>
          <p:nvPr>
            <p:ph type="dt" sz="half" idx="10"/>
          </p:nvPr>
        </p:nvSpPr>
        <p:spPr/>
        <p:txBody>
          <a:bodyPr/>
          <a:lstStyle/>
          <a:p>
            <a:fld id="{B248C0DA-9617-4BB7-94DB-61F39A0850FA}" type="datetimeFigureOut">
              <a:rPr lang="en-US" smtClean="0"/>
              <a:t>1/3/2025</a:t>
            </a:fld>
            <a:endParaRPr lang="en-US"/>
          </a:p>
        </p:txBody>
      </p:sp>
      <p:sp>
        <p:nvSpPr>
          <p:cNvPr id="4" name="Footer Placeholder 3">
            <a:extLst>
              <a:ext uri="{FF2B5EF4-FFF2-40B4-BE49-F238E27FC236}">
                <a16:creationId xmlns:a16="http://schemas.microsoft.com/office/drawing/2014/main" id="{41A0A755-3E80-019A-E6C9-F92E41DC99D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F03B359-0F48-6771-C2DF-1BB17D3C57B7}"/>
              </a:ext>
            </a:extLst>
          </p:cNvPr>
          <p:cNvSpPr>
            <a:spLocks noGrp="1"/>
          </p:cNvSpPr>
          <p:nvPr>
            <p:ph type="sldNum" sz="quarter" idx="12"/>
          </p:nvPr>
        </p:nvSpPr>
        <p:spPr/>
        <p:txBody>
          <a:bodyPr/>
          <a:lstStyle/>
          <a:p>
            <a:fld id="{26936E19-77F9-4939-99EF-B488EAA25024}" type="slidenum">
              <a:rPr lang="en-US" smtClean="0"/>
              <a:t>‹#›</a:t>
            </a:fld>
            <a:endParaRPr lang="en-US"/>
          </a:p>
        </p:txBody>
      </p:sp>
    </p:spTree>
    <p:extLst>
      <p:ext uri="{BB962C8B-B14F-4D97-AF65-F5344CB8AC3E}">
        <p14:creationId xmlns:p14="http://schemas.microsoft.com/office/powerpoint/2010/main" val="35471029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pic>
        <p:nvPicPr>
          <p:cNvPr id="13" name="Picture 12" descr="A group of logos on a black background&#10;&#10;Description automatically generated">
            <a:extLst>
              <a:ext uri="{FF2B5EF4-FFF2-40B4-BE49-F238E27FC236}">
                <a16:creationId xmlns:a16="http://schemas.microsoft.com/office/drawing/2014/main" id="{DE4554A8-F633-40CE-BD8B-C437DD95EC0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81000" y="6297909"/>
            <a:ext cx="1197678" cy="485333"/>
          </a:xfrm>
          <a:prstGeom prst="rect">
            <a:avLst/>
          </a:prstGeom>
        </p:spPr>
      </p:pic>
      <p:pic>
        <p:nvPicPr>
          <p:cNvPr id="14" name="Picture 13" descr="Background pattern&#10;&#10;Description automatically generated with medium confidence">
            <a:extLst>
              <a:ext uri="{FF2B5EF4-FFF2-40B4-BE49-F238E27FC236}">
                <a16:creationId xmlns:a16="http://schemas.microsoft.com/office/drawing/2014/main" id="{0352DB29-DB82-79B8-C013-16F33A3B35E8}"/>
              </a:ext>
            </a:extLst>
          </p:cNvPr>
          <p:cNvPicPr>
            <a:picLocks noGrp="1" noRot="1" noChangeAspect="1" noMove="1" noResize="1" noEditPoints="1" noAdjustHandles="1" noChangeArrowheads="1" noChangeShapeType="1" noCrop="1"/>
          </p:cNvPicPr>
          <p:nvPr userDrawn="1"/>
        </p:nvPicPr>
        <p:blipFill>
          <a:blip r:embed="rId3"/>
          <a:stretch>
            <a:fillRect/>
          </a:stretch>
        </p:blipFill>
        <p:spPr>
          <a:xfrm>
            <a:off x="0" y="6853"/>
            <a:ext cx="12192000" cy="6858000"/>
          </a:xfrm>
          <a:prstGeom prst="rect">
            <a:avLst/>
          </a:prstGeom>
        </p:spPr>
      </p:pic>
      <p:sp>
        <p:nvSpPr>
          <p:cNvPr id="3" name="Date Placeholder 2">
            <a:extLst>
              <a:ext uri="{FF2B5EF4-FFF2-40B4-BE49-F238E27FC236}">
                <a16:creationId xmlns:a16="http://schemas.microsoft.com/office/drawing/2014/main" id="{628B1328-348B-84A9-154D-28213336F7C6}"/>
              </a:ext>
            </a:extLst>
          </p:cNvPr>
          <p:cNvSpPr>
            <a:spLocks noGrp="1"/>
          </p:cNvSpPr>
          <p:nvPr>
            <p:ph type="dt" sz="half" idx="10"/>
          </p:nvPr>
        </p:nvSpPr>
        <p:spPr/>
        <p:txBody>
          <a:bodyPr/>
          <a:lstStyle/>
          <a:p>
            <a:fld id="{B248C0DA-9617-4BB7-94DB-61F39A0850FA}" type="datetimeFigureOut">
              <a:rPr lang="en-US" smtClean="0"/>
              <a:t>1/3/2025</a:t>
            </a:fld>
            <a:endParaRPr lang="en-US"/>
          </a:p>
        </p:txBody>
      </p:sp>
      <p:sp>
        <p:nvSpPr>
          <p:cNvPr id="4" name="Footer Placeholder 3">
            <a:extLst>
              <a:ext uri="{FF2B5EF4-FFF2-40B4-BE49-F238E27FC236}">
                <a16:creationId xmlns:a16="http://schemas.microsoft.com/office/drawing/2014/main" id="{B5B14EF9-6A4F-EDC2-F572-61DF5FE6A3A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90D0F42-50AE-E5DE-CCB7-89FB6F5C2A3C}"/>
              </a:ext>
            </a:extLst>
          </p:cNvPr>
          <p:cNvSpPr>
            <a:spLocks noGrp="1"/>
          </p:cNvSpPr>
          <p:nvPr>
            <p:ph type="sldNum" sz="quarter" idx="12"/>
          </p:nvPr>
        </p:nvSpPr>
        <p:spPr/>
        <p:txBody>
          <a:bodyPr/>
          <a:lstStyle/>
          <a:p>
            <a:fld id="{26936E19-77F9-4939-99EF-B488EAA25024}" type="slidenum">
              <a:rPr lang="en-US" smtClean="0"/>
              <a:t>‹#›</a:t>
            </a:fld>
            <a:endParaRPr lang="en-US"/>
          </a:p>
        </p:txBody>
      </p:sp>
      <p:sp>
        <p:nvSpPr>
          <p:cNvPr id="6" name="Text Placeholder 21">
            <a:extLst>
              <a:ext uri="{FF2B5EF4-FFF2-40B4-BE49-F238E27FC236}">
                <a16:creationId xmlns:a16="http://schemas.microsoft.com/office/drawing/2014/main" id="{96DE41AC-316D-5441-EDE7-716167086DDA}"/>
              </a:ext>
            </a:extLst>
          </p:cNvPr>
          <p:cNvSpPr>
            <a:spLocks noGrp="1"/>
          </p:cNvSpPr>
          <p:nvPr>
            <p:ph type="body" sz="quarter" idx="13" hasCustomPrompt="1"/>
          </p:nvPr>
        </p:nvSpPr>
        <p:spPr>
          <a:xfrm>
            <a:off x="548329" y="816186"/>
            <a:ext cx="3933882" cy="225767"/>
          </a:xfrm>
          <a:prstGeom prst="rect">
            <a:avLst/>
          </a:prstGeom>
          <a:noFill/>
        </p:spPr>
        <p:txBody>
          <a:bodyPr wrap="square" lIns="0" tIns="0" rIns="0" bIns="0">
            <a:spAutoFit/>
          </a:bodyPr>
          <a:lstStyle>
            <a:lvl1pPr marL="0" indent="0">
              <a:buNone/>
              <a:defRPr sz="1600" b="1" i="0">
                <a:solidFill>
                  <a:srgbClr val="FF7E00"/>
                </a:solidFill>
                <a:latin typeface="Avenir Next LT Pro" panose="020B0504020202020204" pitchFamily="34" charset="77"/>
              </a:defRPr>
            </a:lvl1pPr>
          </a:lstStyle>
          <a:p>
            <a:pPr lvl="0"/>
            <a:r>
              <a:rPr lang="en-US"/>
              <a:t>Section Title: Slide Overview in Orange</a:t>
            </a:r>
          </a:p>
        </p:txBody>
      </p:sp>
      <p:pic>
        <p:nvPicPr>
          <p:cNvPr id="7" name="Graphic 6">
            <a:extLst>
              <a:ext uri="{FF2B5EF4-FFF2-40B4-BE49-F238E27FC236}">
                <a16:creationId xmlns:a16="http://schemas.microsoft.com/office/drawing/2014/main" id="{C4E3B3BE-6EBA-4EC9-FD54-A36FE355317F}"/>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18530" y="831751"/>
            <a:ext cx="86056" cy="172111"/>
          </a:xfrm>
          <a:prstGeom prst="rect">
            <a:avLst/>
          </a:prstGeom>
        </p:spPr>
      </p:pic>
      <p:sp>
        <p:nvSpPr>
          <p:cNvPr id="8" name="Text Placeholder 9">
            <a:extLst>
              <a:ext uri="{FF2B5EF4-FFF2-40B4-BE49-F238E27FC236}">
                <a16:creationId xmlns:a16="http://schemas.microsoft.com/office/drawing/2014/main" id="{6221BFBD-A946-EB31-2A51-7BC0A2181703}"/>
              </a:ext>
            </a:extLst>
          </p:cNvPr>
          <p:cNvSpPr>
            <a:spLocks noGrp="1"/>
          </p:cNvSpPr>
          <p:nvPr>
            <p:ph type="body" sz="quarter" idx="20" hasCustomPrompt="1"/>
          </p:nvPr>
        </p:nvSpPr>
        <p:spPr>
          <a:xfrm>
            <a:off x="2475451" y="1463830"/>
            <a:ext cx="8825123" cy="486223"/>
          </a:xfrm>
          <a:prstGeom prst="rect">
            <a:avLst/>
          </a:prstGeom>
        </p:spPr>
        <p:txBody>
          <a:bodyPr wrap="square" lIns="0" tIns="0" rIns="0" bIns="0">
            <a:spAutoFit/>
          </a:bodyPr>
          <a:lstStyle>
            <a:lvl1pPr marL="0" indent="0">
              <a:lnSpc>
                <a:spcPts val="4000"/>
              </a:lnSpc>
              <a:spcBef>
                <a:spcPts val="0"/>
              </a:spcBef>
              <a:buNone/>
              <a:defRPr sz="3200" b="1" i="0" spc="0" baseline="0">
                <a:latin typeface="Avenir Next LT Pro" panose="020B0504020202020204" pitchFamily="34" charset="77"/>
              </a:defRPr>
            </a:lvl1pPr>
          </a:lstStyle>
          <a:p>
            <a:pPr lvl="0"/>
            <a:r>
              <a:rPr lang="en-US"/>
              <a:t>Headline on One Line.</a:t>
            </a:r>
          </a:p>
        </p:txBody>
      </p:sp>
      <p:sp>
        <p:nvSpPr>
          <p:cNvPr id="9" name="Text Placeholder 9">
            <a:extLst>
              <a:ext uri="{FF2B5EF4-FFF2-40B4-BE49-F238E27FC236}">
                <a16:creationId xmlns:a16="http://schemas.microsoft.com/office/drawing/2014/main" id="{BCEAEE83-F3FE-ECB2-268D-464CA4634E76}"/>
              </a:ext>
            </a:extLst>
          </p:cNvPr>
          <p:cNvSpPr>
            <a:spLocks noGrp="1"/>
          </p:cNvSpPr>
          <p:nvPr>
            <p:ph type="body" sz="quarter" idx="21" hasCustomPrompt="1"/>
          </p:nvPr>
        </p:nvSpPr>
        <p:spPr>
          <a:xfrm>
            <a:off x="2475452" y="2241611"/>
            <a:ext cx="7293748" cy="1661993"/>
          </a:xfrm>
          <a:prstGeom prst="rect">
            <a:avLst/>
          </a:prstGeom>
        </p:spPr>
        <p:txBody>
          <a:bodyPr wrap="square" lIns="0" tIns="0" rIns="0" bIns="0">
            <a:spAutoFit/>
          </a:bodyPr>
          <a:lstStyle>
            <a:lvl1pPr marL="0" indent="0">
              <a:lnSpc>
                <a:spcPct val="100000"/>
              </a:lnSpc>
              <a:spcBef>
                <a:spcPts val="0"/>
              </a:spcBef>
              <a:buNone/>
              <a:defRPr sz="1800" b="0" i="0" spc="0" baseline="0">
                <a:latin typeface="Sagona Book" panose="02010004040101010103" pitchFamily="2" charset="0"/>
              </a:defRPr>
            </a:lvl1pPr>
          </a:lstStyle>
          <a:p>
            <a:pPr lvl="0"/>
            <a:r>
              <a:rPr lang="en-US" sz="1800" b="0" i="0" u="none" strike="noStrike">
                <a:solidFill>
                  <a:srgbClr val="000000"/>
                </a:solidFill>
                <a:effectLst/>
                <a:latin typeface="Sagona Book" panose="02010004040101010103" pitchFamily="2" charset="0"/>
              </a:rPr>
              <a:t>We are evolving the operator booth preview to focus on foodservice trends to better showcase the amazing array of featured manufacturers and their products.  This will increase visibility, closer align with operator needs, and provide a multi-course tasting experience that will lead to better operator engagement at the conference.</a:t>
            </a:r>
            <a:r>
              <a:rPr lang="en-US" sz="1800" b="0" i="0">
                <a:solidFill>
                  <a:srgbClr val="000000"/>
                </a:solidFill>
                <a:effectLst/>
                <a:latin typeface="Sagona Book" panose="02010004040101010103" pitchFamily="2" charset="0"/>
              </a:rPr>
              <a:t>​</a:t>
            </a:r>
            <a:endParaRPr lang="en-US"/>
          </a:p>
        </p:txBody>
      </p:sp>
      <p:cxnSp>
        <p:nvCxnSpPr>
          <p:cNvPr id="18" name="Straight Connector 17">
            <a:extLst>
              <a:ext uri="{FF2B5EF4-FFF2-40B4-BE49-F238E27FC236}">
                <a16:creationId xmlns:a16="http://schemas.microsoft.com/office/drawing/2014/main" id="{9CAE16E3-5DF1-BBD7-C16F-27EBC9D7735B}"/>
              </a:ext>
            </a:extLst>
          </p:cNvPr>
          <p:cNvCxnSpPr>
            <a:cxnSpLocks/>
          </p:cNvCxnSpPr>
          <p:nvPr userDrawn="1"/>
        </p:nvCxnSpPr>
        <p:spPr>
          <a:xfrm>
            <a:off x="404586" y="6156960"/>
            <a:ext cx="11369752" cy="0"/>
          </a:xfrm>
          <a:prstGeom prst="line">
            <a:avLst/>
          </a:prstGeom>
          <a:ln w="6350">
            <a:solidFill>
              <a:srgbClr val="1A3041"/>
            </a:solidFill>
          </a:ln>
        </p:spPr>
        <p:style>
          <a:lnRef idx="1">
            <a:schemeClr val="accent1"/>
          </a:lnRef>
          <a:fillRef idx="0">
            <a:schemeClr val="accent1"/>
          </a:fillRef>
          <a:effectRef idx="0">
            <a:schemeClr val="accent1"/>
          </a:effectRef>
          <a:fontRef idx="minor">
            <a:schemeClr val="tx1"/>
          </a:fontRef>
        </p:style>
      </p:cxnSp>
      <p:sp>
        <p:nvSpPr>
          <p:cNvPr id="20" name="Slide Number Placeholder 3">
            <a:extLst>
              <a:ext uri="{FF2B5EF4-FFF2-40B4-BE49-F238E27FC236}">
                <a16:creationId xmlns:a16="http://schemas.microsoft.com/office/drawing/2014/main" id="{3258AB84-9A87-1834-A3D1-F7B54924726F}"/>
              </a:ext>
            </a:extLst>
          </p:cNvPr>
          <p:cNvSpPr txBox="1">
            <a:spLocks/>
          </p:cNvSpPr>
          <p:nvPr userDrawn="1"/>
        </p:nvSpPr>
        <p:spPr>
          <a:xfrm>
            <a:off x="11482335" y="6489890"/>
            <a:ext cx="292003" cy="138499"/>
          </a:xfrm>
          <a:prstGeom prst="rect">
            <a:avLst/>
          </a:prstGeom>
        </p:spPr>
        <p:txBody>
          <a:bodyPr vert="horz" wrap="square" lIns="0" tIns="0" rIns="0" bIns="0" rtlCol="0" anchor="ctr">
            <a:spAutoFit/>
          </a:bodyPr>
          <a:lstStyle>
            <a:defPPr>
              <a:defRPr lang="en-US"/>
            </a:defPPr>
            <a:lvl1pPr marL="0" algn="r" defTabSz="914400" rtl="0" eaLnBrk="1" latinLnBrk="0" hangingPunct="1">
              <a:defRPr sz="1200" kern="1200">
                <a:solidFill>
                  <a:srgbClr val="FF7E00"/>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EE55165-BDDA-7747-BBDA-0CFC4D661B6A}" type="slidenum">
              <a:rPr lang="en-US" sz="900" b="1" smtClean="0">
                <a:solidFill>
                  <a:srgbClr val="413163"/>
                </a:solidFill>
                <a:latin typeface="Avenir Next LT Pro" panose="020B0504020202020204" pitchFamily="34" charset="77"/>
              </a:rPr>
              <a:pPr/>
              <a:t>‹#›</a:t>
            </a:fld>
            <a:endParaRPr lang="en-US" sz="900" b="1">
              <a:solidFill>
                <a:srgbClr val="413163"/>
              </a:solidFill>
              <a:latin typeface="Avenir Next LT Pro" panose="020B0504020202020204" pitchFamily="34" charset="77"/>
            </a:endParaRPr>
          </a:p>
        </p:txBody>
      </p:sp>
      <p:pic>
        <p:nvPicPr>
          <p:cNvPr id="15" name="Picture 14" descr="A group of logos on a black background&#10;&#10;Description automatically generated">
            <a:extLst>
              <a:ext uri="{FF2B5EF4-FFF2-40B4-BE49-F238E27FC236}">
                <a16:creationId xmlns:a16="http://schemas.microsoft.com/office/drawing/2014/main" id="{5B19D74B-4D53-410A-9045-E02134164D7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61558" y="6297909"/>
            <a:ext cx="1197678" cy="485333"/>
          </a:xfrm>
          <a:prstGeom prst="rect">
            <a:avLst/>
          </a:prstGeom>
        </p:spPr>
      </p:pic>
    </p:spTree>
    <p:extLst>
      <p:ext uri="{BB962C8B-B14F-4D97-AF65-F5344CB8AC3E}">
        <p14:creationId xmlns:p14="http://schemas.microsoft.com/office/powerpoint/2010/main" val="26927226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D01CD6A-C887-98DC-61CB-341ACD51345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C9B07DA-DC2B-BF6C-175B-FA84AA21DD2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B551821-605A-F6ED-1859-1608A1BDCCF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B248C0DA-9617-4BB7-94DB-61F39A0850FA}" type="datetimeFigureOut">
              <a:rPr lang="en-US" smtClean="0"/>
              <a:t>1/3/2025</a:t>
            </a:fld>
            <a:endParaRPr lang="en-US"/>
          </a:p>
        </p:txBody>
      </p:sp>
      <p:sp>
        <p:nvSpPr>
          <p:cNvPr id="5" name="Footer Placeholder 4">
            <a:extLst>
              <a:ext uri="{FF2B5EF4-FFF2-40B4-BE49-F238E27FC236}">
                <a16:creationId xmlns:a16="http://schemas.microsoft.com/office/drawing/2014/main" id="{EA8D635E-A65C-8A17-2C5F-10EF1478BB2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9B8340B4-3D2E-B9D0-726C-F6744C930F1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26936E19-77F9-4939-99EF-B488EAA25024}" type="slidenum">
              <a:rPr lang="en-US" smtClean="0"/>
              <a:t>‹#›</a:t>
            </a:fld>
            <a:endParaRPr lang="en-US"/>
          </a:p>
        </p:txBody>
      </p:sp>
    </p:spTree>
    <p:extLst>
      <p:ext uri="{BB962C8B-B14F-4D97-AF65-F5344CB8AC3E}">
        <p14:creationId xmlns:p14="http://schemas.microsoft.com/office/powerpoint/2010/main" val="3790938680"/>
      </p:ext>
    </p:extLst>
  </p:cSld>
  <p:clrMap bg1="lt1" tx1="dk1" bg2="lt2" tx2="dk2" accent1="accent1" accent2="accent2" accent3="accent3" accent4="accent4" accent5="accent5" accent6="accent6" hlink="hlink" folHlink="folHlink"/>
  <p:sldLayoutIdLst>
    <p:sldLayoutId id="2147483659" r:id="rId1"/>
    <p:sldLayoutId id="2147483665" r:id="rId2"/>
    <p:sldLayoutId id="2147483660" r:id="rId3"/>
    <p:sldLayoutId id="2147483663" r:id="rId4"/>
    <p:sldLayoutId id="2147483664" r:id="rId5"/>
    <p:sldLayoutId id="2147483649" r:id="rId6"/>
    <p:sldLayoutId id="2147483650" r:id="rId7"/>
    <p:sldLayoutId id="2147483666" r:id="rId8"/>
    <p:sldLayoutId id="2147483667" r:id="rId9"/>
    <p:sldLayoutId id="2147483668" r:id="rId10"/>
    <p:sldLayoutId id="214748366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jpeg"/><Relationship Id="rId1" Type="http://schemas.openxmlformats.org/officeDocument/2006/relationships/slideLayout" Target="../slideLayouts/slideLayout8.xml"/></Relationships>
</file>

<file path=ppt/slides/_rels/slide1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8" Type="http://schemas.openxmlformats.org/officeDocument/2006/relationships/image" Target="../media/image24.jpeg"/><Relationship Id="rId3" Type="http://schemas.openxmlformats.org/officeDocument/2006/relationships/image" Target="../media/image19.png"/><Relationship Id="rId7" Type="http://schemas.openxmlformats.org/officeDocument/2006/relationships/image" Target="../media/image23.jpeg"/><Relationship Id="rId2" Type="http://schemas.openxmlformats.org/officeDocument/2006/relationships/notesSlide" Target="../notesSlides/notesSlide3.xml"/><Relationship Id="rId1" Type="http://schemas.openxmlformats.org/officeDocument/2006/relationships/slideLayout" Target="../slideLayouts/slideLayout10.xml"/><Relationship Id="rId6" Type="http://schemas.openxmlformats.org/officeDocument/2006/relationships/image" Target="../media/image22.png"/><Relationship Id="rId11" Type="http://schemas.openxmlformats.org/officeDocument/2006/relationships/image" Target="../media/image27.png"/><Relationship Id="rId5" Type="http://schemas.openxmlformats.org/officeDocument/2006/relationships/image" Target="../media/image21.png"/><Relationship Id="rId10" Type="http://schemas.openxmlformats.org/officeDocument/2006/relationships/image" Target="../media/image26.jpeg"/><Relationship Id="rId4" Type="http://schemas.openxmlformats.org/officeDocument/2006/relationships/image" Target="../media/image20.png"/><Relationship Id="rId9" Type="http://schemas.openxmlformats.org/officeDocument/2006/relationships/image" Target="../media/image25.png"/></Relationships>
</file>

<file path=ppt/slides/_rels/slide12.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8.png"/><Relationship Id="rId7" Type="http://schemas.openxmlformats.org/officeDocument/2006/relationships/image" Target="../media/image31.png"/><Relationship Id="rId2" Type="http://schemas.openxmlformats.org/officeDocument/2006/relationships/notesSlide" Target="../notesSlides/notesSlide4.xml"/><Relationship Id="rId1" Type="http://schemas.openxmlformats.org/officeDocument/2006/relationships/slideLayout" Target="../slideLayouts/slideLayout10.xml"/><Relationship Id="rId6" Type="http://schemas.openxmlformats.org/officeDocument/2006/relationships/image" Target="../media/image30.png"/><Relationship Id="rId5" Type="http://schemas.openxmlformats.org/officeDocument/2006/relationships/image" Target="../media/image29.png"/><Relationship Id="rId10" Type="http://schemas.openxmlformats.org/officeDocument/2006/relationships/image" Target="../media/image34.png"/><Relationship Id="rId4" Type="http://schemas.openxmlformats.org/officeDocument/2006/relationships/image" Target="../media/image19.png"/><Relationship Id="rId9" Type="http://schemas.openxmlformats.org/officeDocument/2006/relationships/image" Target="../media/image33.jpeg"/></Relationships>
</file>

<file path=ppt/slides/_rels/slide13.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5.png"/><Relationship Id="rId7" Type="http://schemas.openxmlformats.org/officeDocument/2006/relationships/image" Target="../media/image38.jpeg"/><Relationship Id="rId2" Type="http://schemas.openxmlformats.org/officeDocument/2006/relationships/notesSlide" Target="../notesSlides/notesSlide5.xml"/><Relationship Id="rId1" Type="http://schemas.openxmlformats.org/officeDocument/2006/relationships/slideLayout" Target="../slideLayouts/slideLayout10.xml"/><Relationship Id="rId6" Type="http://schemas.openxmlformats.org/officeDocument/2006/relationships/image" Target="../media/image37.png"/><Relationship Id="rId5" Type="http://schemas.openxmlformats.org/officeDocument/2006/relationships/image" Target="../media/image36.png"/><Relationship Id="rId10" Type="http://schemas.openxmlformats.org/officeDocument/2006/relationships/image" Target="../media/image41.png"/><Relationship Id="rId4" Type="http://schemas.openxmlformats.org/officeDocument/2006/relationships/image" Target="../media/image19.png"/><Relationship Id="rId9" Type="http://schemas.openxmlformats.org/officeDocument/2006/relationships/image" Target="../media/image40.png"/></Relationships>
</file>

<file path=ppt/slides/_rels/slide14.xml.rels><?xml version="1.0" encoding="UTF-8" standalone="yes"?>
<Relationships xmlns="http://schemas.openxmlformats.org/package/2006/relationships"><Relationship Id="rId8" Type="http://schemas.openxmlformats.org/officeDocument/2006/relationships/image" Target="../media/image46.jpeg"/><Relationship Id="rId3" Type="http://schemas.openxmlformats.org/officeDocument/2006/relationships/image" Target="../media/image19.png"/><Relationship Id="rId7" Type="http://schemas.openxmlformats.org/officeDocument/2006/relationships/image" Target="../media/image45.png"/><Relationship Id="rId2" Type="http://schemas.openxmlformats.org/officeDocument/2006/relationships/notesSlide" Target="../notesSlides/notesSlide6.xml"/><Relationship Id="rId1" Type="http://schemas.openxmlformats.org/officeDocument/2006/relationships/slideLayout" Target="../slideLayouts/slideLayout10.xml"/><Relationship Id="rId6" Type="http://schemas.openxmlformats.org/officeDocument/2006/relationships/image" Target="../media/image44.jpeg"/><Relationship Id="rId5" Type="http://schemas.openxmlformats.org/officeDocument/2006/relationships/image" Target="../media/image43.png"/><Relationship Id="rId10" Type="http://schemas.openxmlformats.org/officeDocument/2006/relationships/image" Target="../media/image48.png"/><Relationship Id="rId4" Type="http://schemas.openxmlformats.org/officeDocument/2006/relationships/image" Target="../media/image42.jpeg"/><Relationship Id="rId9" Type="http://schemas.openxmlformats.org/officeDocument/2006/relationships/image" Target="../media/image47.png"/></Relationships>
</file>

<file path=ppt/slides/_rels/slide15.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49.png"/><Relationship Id="rId7" Type="http://schemas.openxmlformats.org/officeDocument/2006/relationships/image" Target="../media/image52.png"/><Relationship Id="rId2" Type="http://schemas.openxmlformats.org/officeDocument/2006/relationships/notesSlide" Target="../notesSlides/notesSlide7.xml"/><Relationship Id="rId1" Type="http://schemas.openxmlformats.org/officeDocument/2006/relationships/slideLayout" Target="../slideLayouts/slideLayout10.xml"/><Relationship Id="rId6" Type="http://schemas.openxmlformats.org/officeDocument/2006/relationships/image" Target="../media/image51.png"/><Relationship Id="rId5" Type="http://schemas.openxmlformats.org/officeDocument/2006/relationships/image" Target="../media/image50.jpeg"/><Relationship Id="rId10" Type="http://schemas.openxmlformats.org/officeDocument/2006/relationships/image" Target="../media/image55.png"/><Relationship Id="rId4" Type="http://schemas.openxmlformats.org/officeDocument/2006/relationships/image" Target="../media/image19.png"/><Relationship Id="rId9" Type="http://schemas.openxmlformats.org/officeDocument/2006/relationships/image" Target="../media/image54.jpeg"/></Relationships>
</file>

<file path=ppt/slides/_rels/slide16.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56.png"/><Relationship Id="rId7" Type="http://schemas.openxmlformats.org/officeDocument/2006/relationships/image" Target="../media/image59.jpeg"/><Relationship Id="rId2" Type="http://schemas.openxmlformats.org/officeDocument/2006/relationships/notesSlide" Target="../notesSlides/notesSlide8.xml"/><Relationship Id="rId1" Type="http://schemas.openxmlformats.org/officeDocument/2006/relationships/slideLayout" Target="../slideLayouts/slideLayout10.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19.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8" Type="http://schemas.openxmlformats.org/officeDocument/2006/relationships/image" Target="../media/image66.svg"/><Relationship Id="rId3" Type="http://schemas.openxmlformats.org/officeDocument/2006/relationships/image" Target="../media/image61.png"/><Relationship Id="rId7" Type="http://schemas.openxmlformats.org/officeDocument/2006/relationships/image" Target="../media/image65.png"/><Relationship Id="rId2" Type="http://schemas.openxmlformats.org/officeDocument/2006/relationships/hyperlink" Target="http://dottrendexplorer.com/" TargetMode="External"/><Relationship Id="rId1" Type="http://schemas.openxmlformats.org/officeDocument/2006/relationships/slideLayout" Target="../slideLayouts/slideLayout10.xml"/><Relationship Id="rId6" Type="http://schemas.openxmlformats.org/officeDocument/2006/relationships/image" Target="../media/image64.svg"/><Relationship Id="rId11" Type="http://schemas.openxmlformats.org/officeDocument/2006/relationships/image" Target="../media/image68.svg"/><Relationship Id="rId5" Type="http://schemas.openxmlformats.org/officeDocument/2006/relationships/image" Target="../media/image63.png"/><Relationship Id="rId10" Type="http://schemas.openxmlformats.org/officeDocument/2006/relationships/image" Target="../media/image67.png"/><Relationship Id="rId4" Type="http://schemas.openxmlformats.org/officeDocument/2006/relationships/image" Target="../media/image62.svg"/><Relationship Id="rId9" Type="http://schemas.openxmlformats.org/officeDocument/2006/relationships/hyperlink" Target="https://calendly.com/steve-madonna-acxion/new-meeting?preview_source=et_card&amp;month=2025-02"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hyperlink" Target="mailto:megan.dickey@acxion.com" TargetMode="External"/><Relationship Id="rId7"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10.xml"/><Relationship Id="rId6" Type="http://schemas.openxmlformats.org/officeDocument/2006/relationships/hyperlink" Target="mailto:steve.madonna@acxion.com" TargetMode="External"/><Relationship Id="rId5" Type="http://schemas.openxmlformats.org/officeDocument/2006/relationships/image" Target="../media/image10.png"/><Relationship Id="rId4" Type="http://schemas.openxmlformats.org/officeDocument/2006/relationships/hyperlink" Target="mailto:matthew.luaders@acxion.com" TargetMode="External"/><Relationship Id="rId9" Type="http://schemas.openxmlformats.org/officeDocument/2006/relationships/image" Target="../media/image12.jpeg"/></Relationships>
</file>

<file path=ppt/slides/_rels/slide8.xml.rels><?xml version="1.0" encoding="UTF-8" standalone="yes"?>
<Relationships xmlns="http://schemas.openxmlformats.org/package/2006/relationships"><Relationship Id="rId8" Type="http://schemas.openxmlformats.org/officeDocument/2006/relationships/hyperlink" Target="mailto:Tim.gump@DotFoods.com" TargetMode="External"/><Relationship Id="rId3" Type="http://schemas.openxmlformats.org/officeDocument/2006/relationships/image" Target="../media/image13.png"/><Relationship Id="rId7" Type="http://schemas.openxmlformats.org/officeDocument/2006/relationships/image" Target="../media/image10.png"/><Relationship Id="rId12" Type="http://schemas.openxmlformats.org/officeDocument/2006/relationships/image" Target="../media/image18.png"/><Relationship Id="rId2" Type="http://schemas.openxmlformats.org/officeDocument/2006/relationships/notesSlide" Target="../notesSlides/notesSlide2.xml"/><Relationship Id="rId1" Type="http://schemas.openxmlformats.org/officeDocument/2006/relationships/slideLayout" Target="../slideLayouts/slideLayout10.xml"/><Relationship Id="rId6" Type="http://schemas.openxmlformats.org/officeDocument/2006/relationships/hyperlink" Target="mailto:ETsaloufis@DotFoods.com" TargetMode="External"/><Relationship Id="rId11" Type="http://schemas.openxmlformats.org/officeDocument/2006/relationships/image" Target="../media/image17.png"/><Relationship Id="rId5" Type="http://schemas.openxmlformats.org/officeDocument/2006/relationships/image" Target="../media/image14.png"/><Relationship Id="rId10" Type="http://schemas.openxmlformats.org/officeDocument/2006/relationships/image" Target="../media/image16.png"/><Relationship Id="rId4" Type="http://schemas.openxmlformats.org/officeDocument/2006/relationships/hyperlink" Target="mailto:charlsie.pinkerton@DotFoods.com" TargetMode="External"/><Relationship Id="rId9" Type="http://schemas.openxmlformats.org/officeDocument/2006/relationships/image" Target="../media/image15.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8" descr="Background pattern&#10;&#10;Description automatically generated with medium confidence">
            <a:extLst>
              <a:ext uri="{FF2B5EF4-FFF2-40B4-BE49-F238E27FC236}">
                <a16:creationId xmlns:a16="http://schemas.microsoft.com/office/drawing/2014/main" id="{1E76A1DA-B900-140A-D373-4893AD7CC529}"/>
              </a:ext>
            </a:extLst>
          </p:cNvPr>
          <p:cNvPicPr/>
          <p:nvPr/>
        </p:nvPicPr>
        <p:blipFill>
          <a:blip r:embed="rId2"/>
          <a:stretch>
            <a:fillRect/>
          </a:stretch>
        </p:blipFill>
        <p:spPr>
          <a:xfrm>
            <a:off x="0" y="6853"/>
            <a:ext cx="12192000" cy="6858000"/>
          </a:xfrm>
          <a:prstGeom prst="rect">
            <a:avLst/>
          </a:prstGeom>
        </p:spPr>
      </p:pic>
      <p:sp>
        <p:nvSpPr>
          <p:cNvPr id="24" name="Text Placeholder 6">
            <a:extLst>
              <a:ext uri="{FF2B5EF4-FFF2-40B4-BE49-F238E27FC236}">
                <a16:creationId xmlns:a16="http://schemas.microsoft.com/office/drawing/2014/main" id="{071F5297-D1CD-C619-00C5-67D68333EA0E}"/>
              </a:ext>
            </a:extLst>
          </p:cNvPr>
          <p:cNvSpPr txBox="1">
            <a:spLocks/>
          </p:cNvSpPr>
          <p:nvPr/>
        </p:nvSpPr>
        <p:spPr>
          <a:xfrm>
            <a:off x="453611" y="2932772"/>
            <a:ext cx="11342503" cy="3180080"/>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4400" b="1">
                <a:latin typeface="Avenir Next LT Pro Demi"/>
              </a:rPr>
              <a:t>Trend Explorer: An Exclusive Show Experience</a:t>
            </a:r>
          </a:p>
          <a:p>
            <a:pPr marL="0" indent="0">
              <a:buNone/>
            </a:pPr>
            <a:r>
              <a:rPr lang="en-US" sz="4400" b="1">
                <a:latin typeface="Avenir Next LT Pro Demi"/>
              </a:rPr>
              <a:t>Exhibitor Brief</a:t>
            </a:r>
          </a:p>
        </p:txBody>
      </p:sp>
      <p:pic>
        <p:nvPicPr>
          <p:cNvPr id="4" name="Picture 3" descr="A group of logos on a black background&#10;&#10;Description automatically generated">
            <a:extLst>
              <a:ext uri="{FF2B5EF4-FFF2-40B4-BE49-F238E27FC236}">
                <a16:creationId xmlns:a16="http://schemas.microsoft.com/office/drawing/2014/main" id="{245E2D56-ECFD-4D16-9ABF-23FCDBABB95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0544" y="1057853"/>
            <a:ext cx="3101267" cy="1256722"/>
          </a:xfrm>
          <a:prstGeom prst="rect">
            <a:avLst/>
          </a:prstGeom>
        </p:spPr>
      </p:pic>
    </p:spTree>
    <p:extLst>
      <p:ext uri="{BB962C8B-B14F-4D97-AF65-F5344CB8AC3E}">
        <p14:creationId xmlns:p14="http://schemas.microsoft.com/office/powerpoint/2010/main" val="340299209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87F688E-4AE5-4088-9642-47647880BBC4}"/>
              </a:ext>
            </a:extLst>
          </p:cNvPr>
          <p:cNvSpPr>
            <a:spLocks noGrp="1"/>
          </p:cNvSpPr>
          <p:nvPr>
            <p:ph type="body" sz="quarter" idx="20"/>
          </p:nvPr>
        </p:nvSpPr>
        <p:spPr>
          <a:xfrm>
            <a:off x="548329" y="1490008"/>
            <a:ext cx="4199669" cy="999184"/>
          </a:xfrm>
        </p:spPr>
        <p:txBody>
          <a:bodyPr vert="horz" wrap="square" lIns="0" tIns="0" rIns="0" bIns="0" rtlCol="0" anchor="t">
            <a:spAutoFit/>
          </a:bodyPr>
          <a:lstStyle/>
          <a:p>
            <a:r>
              <a:rPr lang="en-US">
                <a:latin typeface="Avenir Next LT Pro Demi" panose="020B0504020202020204" pitchFamily="34" charset="77"/>
              </a:rPr>
              <a:t>Step 2: </a:t>
            </a:r>
          </a:p>
          <a:p>
            <a:r>
              <a:rPr lang="en-US">
                <a:latin typeface="Avenir Next LT Pro Demi" panose="020B0504020202020204" pitchFamily="34" charset="77"/>
              </a:rPr>
              <a:t>Pick a trend.</a:t>
            </a:r>
          </a:p>
        </p:txBody>
      </p:sp>
      <p:sp>
        <p:nvSpPr>
          <p:cNvPr id="19" name="Text Placeholder 18">
            <a:extLst>
              <a:ext uri="{FF2B5EF4-FFF2-40B4-BE49-F238E27FC236}">
                <a16:creationId xmlns:a16="http://schemas.microsoft.com/office/drawing/2014/main" id="{58DB4F90-7F2B-E7FD-093B-0F45BC88B8FA}"/>
              </a:ext>
            </a:extLst>
          </p:cNvPr>
          <p:cNvSpPr>
            <a:spLocks noGrp="1"/>
          </p:cNvSpPr>
          <p:nvPr>
            <p:ph type="body" sz="quarter" idx="21"/>
          </p:nvPr>
        </p:nvSpPr>
        <p:spPr>
          <a:xfrm>
            <a:off x="548329" y="2720109"/>
            <a:ext cx="3826244" cy="2215991"/>
          </a:xfrm>
        </p:spPr>
        <p:txBody>
          <a:bodyPr vert="horz" wrap="square" lIns="0" tIns="0" rIns="0" bIns="0" rtlCol="0" anchor="t">
            <a:spAutoFit/>
          </a:bodyPr>
          <a:lstStyle/>
          <a:p>
            <a:r>
              <a:rPr lang="en-US">
                <a:latin typeface="Sagona Book"/>
              </a:rPr>
              <a:t>Explore the trends illustrated in the following slides, then select one that your product can really bring to life as a sample at the show.</a:t>
            </a:r>
          </a:p>
          <a:p>
            <a:endParaRPr lang="en-US" b="1">
              <a:latin typeface="Aptos" panose="02110004020202020204"/>
            </a:endParaRPr>
          </a:p>
          <a:p>
            <a:r>
              <a:rPr lang="en-US" b="1">
                <a:latin typeface="Sagona Book"/>
              </a:rPr>
              <a:t>Claim your trend by Friday, February 7, 2025.</a:t>
            </a:r>
            <a:r>
              <a:rPr lang="en-US" b="1">
                <a:latin typeface="Sagona Book"/>
                <a:ea typeface="Calibri"/>
                <a:cs typeface="Calibri"/>
              </a:rPr>
              <a:t> </a:t>
            </a:r>
            <a:endParaRPr lang="en-US" b="1"/>
          </a:p>
          <a:p>
            <a:endParaRPr lang="en-US"/>
          </a:p>
        </p:txBody>
      </p:sp>
      <p:sp>
        <p:nvSpPr>
          <p:cNvPr id="2" name="Text Placeholder 1">
            <a:extLst>
              <a:ext uri="{FF2B5EF4-FFF2-40B4-BE49-F238E27FC236}">
                <a16:creationId xmlns:a16="http://schemas.microsoft.com/office/drawing/2014/main" id="{1C3FF358-5EAD-4FF8-9DD5-495DDBD9F4DF}"/>
              </a:ext>
            </a:extLst>
          </p:cNvPr>
          <p:cNvSpPr>
            <a:spLocks noGrp="1"/>
          </p:cNvSpPr>
          <p:nvPr>
            <p:ph type="body" sz="quarter" idx="13"/>
          </p:nvPr>
        </p:nvSpPr>
        <p:spPr/>
        <p:txBody>
          <a:bodyPr vert="horz" wrap="square" lIns="0" tIns="0" rIns="0" bIns="0" rtlCol="0" anchor="t">
            <a:spAutoFit/>
          </a:bodyPr>
          <a:lstStyle/>
          <a:p>
            <a:r>
              <a:rPr lang="en-US"/>
              <a:t>Process</a:t>
            </a:r>
          </a:p>
        </p:txBody>
      </p:sp>
      <p:sp>
        <p:nvSpPr>
          <p:cNvPr id="51" name="Text Placeholder 18">
            <a:extLst>
              <a:ext uri="{FF2B5EF4-FFF2-40B4-BE49-F238E27FC236}">
                <a16:creationId xmlns:a16="http://schemas.microsoft.com/office/drawing/2014/main" id="{5FED28E7-76E9-82D0-D04D-C918BBC8E050}"/>
              </a:ext>
            </a:extLst>
          </p:cNvPr>
          <p:cNvSpPr txBox="1">
            <a:spLocks/>
          </p:cNvSpPr>
          <p:nvPr/>
        </p:nvSpPr>
        <p:spPr>
          <a:xfrm>
            <a:off x="6220766" y="929160"/>
            <a:ext cx="3838899" cy="366447"/>
          </a:xfrm>
          <a:prstGeom prst="rect">
            <a:avLst/>
          </a:prstGeom>
        </p:spPr>
        <p:txBody>
          <a:bodyPr vert="horz" wrap="square" lIns="0" tIns="0" rIns="0" bIns="0" rtlCol="0" anchor="t">
            <a:spAutoFit/>
          </a:bodyPr>
          <a:lstStyle>
            <a:lvl1pPr marL="0" indent="0" algn="l" defTabSz="914400" rtl="0" eaLnBrk="1" latinLnBrk="0" hangingPunct="1">
              <a:lnSpc>
                <a:spcPct val="100000"/>
              </a:lnSpc>
              <a:spcBef>
                <a:spcPts val="0"/>
              </a:spcBef>
              <a:buFont typeface="Arial" panose="020B0604020202020204" pitchFamily="34" charset="0"/>
              <a:buNone/>
              <a:defRPr sz="1800" b="0" i="0" kern="1200" spc="0" baseline="0">
                <a:solidFill>
                  <a:schemeClr val="tx1"/>
                </a:solidFill>
                <a:latin typeface="Sagona Book" panose="020100040401010101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pPr>
            <a:r>
              <a:rPr lang="en-US" b="1" dirty="0">
                <a:latin typeface="Sagona Book"/>
              </a:rPr>
              <a:t>Living for Now</a:t>
            </a:r>
            <a:endParaRPr lang="en-US" b="1" dirty="0"/>
          </a:p>
        </p:txBody>
      </p:sp>
      <p:sp>
        <p:nvSpPr>
          <p:cNvPr id="53" name="Text Placeholder 18">
            <a:extLst>
              <a:ext uri="{FF2B5EF4-FFF2-40B4-BE49-F238E27FC236}">
                <a16:creationId xmlns:a16="http://schemas.microsoft.com/office/drawing/2014/main" id="{C5236143-E579-080F-641A-3E0DB026F286}"/>
              </a:ext>
            </a:extLst>
          </p:cNvPr>
          <p:cNvSpPr txBox="1">
            <a:spLocks/>
          </p:cNvSpPr>
          <p:nvPr/>
        </p:nvSpPr>
        <p:spPr>
          <a:xfrm>
            <a:off x="6220765" y="1625513"/>
            <a:ext cx="3838899" cy="366447"/>
          </a:xfrm>
          <a:prstGeom prst="rect">
            <a:avLst/>
          </a:prstGeom>
        </p:spPr>
        <p:txBody>
          <a:bodyPr vert="horz" wrap="square" lIns="0" tIns="0" rIns="0" bIns="0" rtlCol="0" anchor="t">
            <a:spAutoFit/>
          </a:bodyPr>
          <a:lstStyle>
            <a:lvl1pPr marL="0" indent="0" algn="l" defTabSz="914400" rtl="0" eaLnBrk="1" latinLnBrk="0" hangingPunct="1">
              <a:lnSpc>
                <a:spcPct val="100000"/>
              </a:lnSpc>
              <a:spcBef>
                <a:spcPts val="0"/>
              </a:spcBef>
              <a:buFont typeface="Arial" panose="020B0604020202020204" pitchFamily="34" charset="0"/>
              <a:buNone/>
              <a:defRPr sz="1800" b="0" i="0" kern="1200" spc="0" baseline="0">
                <a:solidFill>
                  <a:schemeClr val="tx1"/>
                </a:solidFill>
                <a:latin typeface="Sagona Book" panose="020100040401010101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pPr>
            <a:r>
              <a:rPr lang="en-US" b="1">
                <a:latin typeface="Sagona Book"/>
              </a:rPr>
              <a:t>Global Breakfast</a:t>
            </a:r>
            <a:endParaRPr lang="en-US" b="1"/>
          </a:p>
        </p:txBody>
      </p:sp>
      <p:sp>
        <p:nvSpPr>
          <p:cNvPr id="54" name="Rectangle 53">
            <a:extLst>
              <a:ext uri="{FF2B5EF4-FFF2-40B4-BE49-F238E27FC236}">
                <a16:creationId xmlns:a16="http://schemas.microsoft.com/office/drawing/2014/main" id="{6B3B7B26-EA36-58F7-2F2F-0F7E85E39BE5}"/>
              </a:ext>
            </a:extLst>
          </p:cNvPr>
          <p:cNvSpPr/>
          <p:nvPr/>
        </p:nvSpPr>
        <p:spPr>
          <a:xfrm>
            <a:off x="5942377" y="1114054"/>
            <a:ext cx="199228" cy="51483"/>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ectangle 54">
            <a:extLst>
              <a:ext uri="{FF2B5EF4-FFF2-40B4-BE49-F238E27FC236}">
                <a16:creationId xmlns:a16="http://schemas.microsoft.com/office/drawing/2014/main" id="{0AD5F546-75C6-FD27-6B35-3E563E81BB97}"/>
              </a:ext>
            </a:extLst>
          </p:cNvPr>
          <p:cNvSpPr/>
          <p:nvPr/>
        </p:nvSpPr>
        <p:spPr>
          <a:xfrm>
            <a:off x="5942377" y="1813072"/>
            <a:ext cx="199228" cy="51483"/>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E8A7A5DC-B59C-4CF1-B279-E3EC6DC47378}"/>
              </a:ext>
            </a:extLst>
          </p:cNvPr>
          <p:cNvSpPr/>
          <p:nvPr/>
        </p:nvSpPr>
        <p:spPr>
          <a:xfrm>
            <a:off x="6141605" y="2259297"/>
            <a:ext cx="2664512" cy="465833"/>
          </a:xfrm>
          <a:prstGeom prst="rect">
            <a:avLst/>
          </a:prstGeom>
        </p:spPr>
        <p:txBody>
          <a:bodyPr wrap="none" lIns="91440" tIns="45720" rIns="91440" bIns="45720" anchor="t">
            <a:spAutoFit/>
          </a:bodyPr>
          <a:lstStyle/>
          <a:p>
            <a:pPr>
              <a:lnSpc>
                <a:spcPct val="150000"/>
              </a:lnSpc>
            </a:pPr>
            <a:r>
              <a:rPr lang="en-US" b="1">
                <a:latin typeface="Sagona Book"/>
              </a:rPr>
              <a:t>Coffee, Coffee, Coffee</a:t>
            </a:r>
            <a:endParaRPr lang="en-US" b="1">
              <a:latin typeface="Sagona Book" panose="02010004040101010103" pitchFamily="2" charset="0"/>
            </a:endParaRPr>
          </a:p>
        </p:txBody>
      </p:sp>
      <p:sp>
        <p:nvSpPr>
          <p:cNvPr id="21" name="Rectangle 20">
            <a:extLst>
              <a:ext uri="{FF2B5EF4-FFF2-40B4-BE49-F238E27FC236}">
                <a16:creationId xmlns:a16="http://schemas.microsoft.com/office/drawing/2014/main" id="{A9D07F50-6D04-44DD-A771-42B631C5BE39}"/>
              </a:ext>
            </a:extLst>
          </p:cNvPr>
          <p:cNvSpPr/>
          <p:nvPr/>
        </p:nvSpPr>
        <p:spPr>
          <a:xfrm>
            <a:off x="6141605" y="2980393"/>
            <a:ext cx="6096000" cy="465833"/>
          </a:xfrm>
          <a:prstGeom prst="rect">
            <a:avLst/>
          </a:prstGeom>
        </p:spPr>
        <p:txBody>
          <a:bodyPr lIns="91440" tIns="45720" rIns="91440" bIns="45720" anchor="t">
            <a:spAutoFit/>
          </a:bodyPr>
          <a:lstStyle/>
          <a:p>
            <a:pPr>
              <a:lnSpc>
                <a:spcPct val="150000"/>
              </a:lnSpc>
            </a:pPr>
            <a:r>
              <a:rPr lang="en-US" b="1">
                <a:latin typeface="Sagona Book"/>
              </a:rPr>
              <a:t>Spicy and ... </a:t>
            </a:r>
            <a:endParaRPr lang="en-US" b="1">
              <a:latin typeface="Sagona Book" panose="02010004040101010103" pitchFamily="2" charset="0"/>
            </a:endParaRPr>
          </a:p>
        </p:txBody>
      </p:sp>
      <p:sp>
        <p:nvSpPr>
          <p:cNvPr id="22" name="Rectangle 21">
            <a:extLst>
              <a:ext uri="{FF2B5EF4-FFF2-40B4-BE49-F238E27FC236}">
                <a16:creationId xmlns:a16="http://schemas.microsoft.com/office/drawing/2014/main" id="{596656FB-7508-4AA1-80FC-9378292B2072}"/>
              </a:ext>
            </a:extLst>
          </p:cNvPr>
          <p:cNvSpPr/>
          <p:nvPr/>
        </p:nvSpPr>
        <p:spPr>
          <a:xfrm>
            <a:off x="6143600" y="3712176"/>
            <a:ext cx="6096000" cy="465833"/>
          </a:xfrm>
          <a:prstGeom prst="rect">
            <a:avLst/>
          </a:prstGeom>
        </p:spPr>
        <p:txBody>
          <a:bodyPr lIns="91440" tIns="45720" rIns="91440" bIns="45720" anchor="t">
            <a:spAutoFit/>
          </a:bodyPr>
          <a:lstStyle/>
          <a:p>
            <a:pPr>
              <a:lnSpc>
                <a:spcPct val="150000"/>
              </a:lnSpc>
            </a:pPr>
            <a:r>
              <a:rPr lang="en-US" b="1">
                <a:latin typeface="Sagona Book"/>
              </a:rPr>
              <a:t>Social Media Sensations</a:t>
            </a:r>
            <a:endParaRPr lang="en-US" b="1">
              <a:latin typeface="Sagona Book" panose="02010004040101010103" pitchFamily="2" charset="0"/>
            </a:endParaRPr>
          </a:p>
        </p:txBody>
      </p:sp>
      <p:sp>
        <p:nvSpPr>
          <p:cNvPr id="23" name="Rectangle 22">
            <a:extLst>
              <a:ext uri="{FF2B5EF4-FFF2-40B4-BE49-F238E27FC236}">
                <a16:creationId xmlns:a16="http://schemas.microsoft.com/office/drawing/2014/main" id="{02E320F4-EC69-4969-B5DF-D4C173CF3859}"/>
              </a:ext>
            </a:extLst>
          </p:cNvPr>
          <p:cNvSpPr/>
          <p:nvPr/>
        </p:nvSpPr>
        <p:spPr>
          <a:xfrm>
            <a:off x="6143600" y="4450144"/>
            <a:ext cx="6096000" cy="458780"/>
          </a:xfrm>
          <a:prstGeom prst="rect">
            <a:avLst/>
          </a:prstGeom>
        </p:spPr>
        <p:txBody>
          <a:bodyPr lIns="91440" tIns="45720" rIns="91440" bIns="45720" anchor="t">
            <a:spAutoFit/>
          </a:bodyPr>
          <a:lstStyle/>
          <a:p>
            <a:pPr>
              <a:lnSpc>
                <a:spcPct val="150000"/>
              </a:lnSpc>
            </a:pPr>
            <a:r>
              <a:rPr lang="en-US" b="1" dirty="0">
                <a:latin typeface="Sagona Book"/>
              </a:rPr>
              <a:t>Functional and Hyper-Personalized Nutrition</a:t>
            </a:r>
            <a:endParaRPr lang="en-US" b="1" dirty="0">
              <a:latin typeface="Sagona Book" panose="02010004040101010103" pitchFamily="2" charset="0"/>
            </a:endParaRPr>
          </a:p>
        </p:txBody>
      </p:sp>
      <p:sp>
        <p:nvSpPr>
          <p:cNvPr id="24" name="Rectangle 23">
            <a:extLst>
              <a:ext uri="{FF2B5EF4-FFF2-40B4-BE49-F238E27FC236}">
                <a16:creationId xmlns:a16="http://schemas.microsoft.com/office/drawing/2014/main" id="{624F2851-1223-4ACE-AF2C-847CC554C02E}"/>
              </a:ext>
            </a:extLst>
          </p:cNvPr>
          <p:cNvSpPr/>
          <p:nvPr/>
        </p:nvSpPr>
        <p:spPr>
          <a:xfrm>
            <a:off x="5942377" y="2495976"/>
            <a:ext cx="199228" cy="51483"/>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F00B9CDB-28E6-4899-A592-EFAC0177D2D1}"/>
              </a:ext>
            </a:extLst>
          </p:cNvPr>
          <p:cNvSpPr/>
          <p:nvPr/>
        </p:nvSpPr>
        <p:spPr>
          <a:xfrm>
            <a:off x="5942377" y="3212657"/>
            <a:ext cx="199228" cy="51483"/>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D1795B6C-7B75-431D-A8BD-16B8E9A8166D}"/>
              </a:ext>
            </a:extLst>
          </p:cNvPr>
          <p:cNvSpPr/>
          <p:nvPr/>
        </p:nvSpPr>
        <p:spPr>
          <a:xfrm>
            <a:off x="5942377" y="3938983"/>
            <a:ext cx="199228" cy="51483"/>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ECE826A5-88BE-492E-A833-B063FDF19537}"/>
              </a:ext>
            </a:extLst>
          </p:cNvPr>
          <p:cNvSpPr/>
          <p:nvPr/>
        </p:nvSpPr>
        <p:spPr>
          <a:xfrm>
            <a:off x="5942377" y="4679534"/>
            <a:ext cx="199228" cy="51483"/>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a:extLst>
              <a:ext uri="{FF2B5EF4-FFF2-40B4-BE49-F238E27FC236}">
                <a16:creationId xmlns:a16="http://schemas.microsoft.com/office/drawing/2014/main" id="{32A508F0-AA24-4C10-AEC9-2C5A567EE07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52239" y="143200"/>
            <a:ext cx="2221367" cy="3693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2679626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A9EEB2-7859-DC25-19BB-0E89FEF0B253}"/>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FFE56FC9-7C85-C335-018C-DB2CB4A01E8E}"/>
              </a:ext>
            </a:extLst>
          </p:cNvPr>
          <p:cNvSpPr>
            <a:spLocks noGrp="1"/>
          </p:cNvSpPr>
          <p:nvPr>
            <p:ph type="body" sz="quarter" idx="20"/>
          </p:nvPr>
        </p:nvSpPr>
        <p:spPr>
          <a:xfrm>
            <a:off x="548329" y="1160401"/>
            <a:ext cx="5547671" cy="486223"/>
          </a:xfrm>
        </p:spPr>
        <p:txBody>
          <a:bodyPr vert="horz" wrap="square" lIns="0" tIns="0" rIns="0" bIns="0" rtlCol="0" anchor="t">
            <a:normAutofit/>
          </a:bodyPr>
          <a:lstStyle/>
          <a:p>
            <a:r>
              <a:rPr lang="en-US" dirty="0">
                <a:latin typeface="Avenir Next LT Pro Demi"/>
              </a:rPr>
              <a:t>Living for Now</a:t>
            </a:r>
            <a:endParaRPr lang="en-US" dirty="0"/>
          </a:p>
        </p:txBody>
      </p:sp>
      <p:sp>
        <p:nvSpPr>
          <p:cNvPr id="2" name="Text Placeholder 1">
            <a:extLst>
              <a:ext uri="{FF2B5EF4-FFF2-40B4-BE49-F238E27FC236}">
                <a16:creationId xmlns:a16="http://schemas.microsoft.com/office/drawing/2014/main" id="{21C1DFA1-6A7B-A30C-D683-4C5D7E629D4C}"/>
              </a:ext>
            </a:extLst>
          </p:cNvPr>
          <p:cNvSpPr>
            <a:spLocks noGrp="1"/>
          </p:cNvSpPr>
          <p:nvPr>
            <p:ph type="body" sz="quarter" idx="11"/>
          </p:nvPr>
        </p:nvSpPr>
        <p:spPr/>
        <p:txBody>
          <a:bodyPr vert="horz" wrap="square" lIns="0" tIns="0" rIns="0" bIns="0" rtlCol="0" anchor="t">
            <a:spAutoFit/>
          </a:bodyPr>
          <a:lstStyle/>
          <a:p>
            <a:r>
              <a:rPr lang="en-US">
                <a:latin typeface="Avenir Next LT Pro"/>
              </a:rPr>
              <a:t>Trends</a:t>
            </a:r>
            <a:endParaRPr lang="en-US"/>
          </a:p>
        </p:txBody>
      </p:sp>
      <p:sp>
        <p:nvSpPr>
          <p:cNvPr id="16" name="Content Placeholder 2">
            <a:extLst>
              <a:ext uri="{FF2B5EF4-FFF2-40B4-BE49-F238E27FC236}">
                <a16:creationId xmlns:a16="http://schemas.microsoft.com/office/drawing/2014/main" id="{EFEF8397-368A-4B3B-1745-75F11F99B64E}"/>
              </a:ext>
            </a:extLst>
          </p:cNvPr>
          <p:cNvSpPr>
            <a:spLocks noGrp="1"/>
          </p:cNvSpPr>
          <p:nvPr>
            <p:ph type="body" sz="quarter" idx="4294967295"/>
          </p:nvPr>
        </p:nvSpPr>
        <p:spPr>
          <a:xfrm>
            <a:off x="548328" y="1958975"/>
            <a:ext cx="4838060" cy="4315027"/>
          </a:xfrm>
        </p:spPr>
        <p:txBody>
          <a:bodyPr vert="horz" wrap="square" lIns="0" tIns="0" rIns="0" bIns="0" rtlCol="0" anchor="t">
            <a:spAutoFit/>
          </a:bodyPr>
          <a:lstStyle/>
          <a:p>
            <a:pPr marL="0" indent="0" rtl="0">
              <a:buNone/>
            </a:pPr>
            <a:r>
              <a:rPr lang="en-US" sz="1600">
                <a:effectLst/>
                <a:latin typeface="Sagona Book" panose="02020503050505020204" pitchFamily="18" charset="0"/>
              </a:rPr>
              <a:t>With inflationary tough times, the </a:t>
            </a:r>
            <a:r>
              <a:rPr lang="en-US" sz="1600" b="1">
                <a:latin typeface="Sagona Book" panose="02020503050505020204" pitchFamily="18" charset="0"/>
              </a:rPr>
              <a:t>‘</a:t>
            </a:r>
            <a:r>
              <a:rPr lang="en-US" sz="1600" b="1">
                <a:effectLst/>
                <a:latin typeface="Sagona Book" panose="02020503050505020204" pitchFamily="18" charset="0"/>
              </a:rPr>
              <a:t>treat yourself' mentality prevails,</a:t>
            </a:r>
            <a:r>
              <a:rPr lang="en-US" sz="1600">
                <a:effectLst/>
                <a:latin typeface="Sagona Book" panose="02020503050505020204" pitchFamily="18" charset="0"/>
              </a:rPr>
              <a:t> and even those cutting back are finding reasons to indulge in foodservice. </a:t>
            </a:r>
          </a:p>
          <a:p>
            <a:pPr marL="0" indent="0" rtl="0">
              <a:buNone/>
            </a:pPr>
            <a:endParaRPr lang="en-US" sz="1600">
              <a:effectLst/>
              <a:latin typeface="Sagona Book" panose="02020503050505020204" pitchFamily="18" charset="0"/>
            </a:endParaRPr>
          </a:p>
          <a:p>
            <a:pPr marL="0" indent="0" rtl="0">
              <a:buNone/>
            </a:pPr>
            <a:r>
              <a:rPr lang="en-US" sz="1600" b="1">
                <a:effectLst/>
                <a:latin typeface="Sagona Book" panose="02020503050505020204" pitchFamily="18" charset="0"/>
              </a:rPr>
              <a:t>Consumers see dining out as a well-deserved treat</a:t>
            </a:r>
            <a:r>
              <a:rPr lang="en-US" sz="1600">
                <a:effectLst/>
                <a:latin typeface="Sagona Book" panose="02020503050505020204" pitchFamily="18" charset="0"/>
              </a:rPr>
              <a:t>, leading to the growth of snacking and indulgent menu options like </a:t>
            </a:r>
            <a:r>
              <a:rPr lang="en-US" sz="1600" b="1">
                <a:effectLst/>
                <a:latin typeface="Sagona Book" panose="02020503050505020204" pitchFamily="18" charset="0"/>
              </a:rPr>
              <a:t>over-the-top coffee, dessert beverages, and sweet treats</a:t>
            </a:r>
            <a:r>
              <a:rPr lang="en-US" sz="1600">
                <a:effectLst/>
                <a:latin typeface="Sagona Book" panose="02020503050505020204" pitchFamily="18" charset="0"/>
              </a:rPr>
              <a:t>, which are perceived as affordable luxuries. </a:t>
            </a:r>
          </a:p>
          <a:p>
            <a:pPr marL="0" indent="0" rtl="0">
              <a:buNone/>
            </a:pPr>
            <a:endParaRPr lang="en-US" sz="1600">
              <a:effectLst/>
              <a:latin typeface="Sagona Book" panose="02020503050505020204" pitchFamily="18" charset="0"/>
            </a:endParaRPr>
          </a:p>
          <a:p>
            <a:pPr marL="0" indent="0" rtl="0">
              <a:buNone/>
            </a:pPr>
            <a:r>
              <a:rPr lang="en-US" sz="1600">
                <a:effectLst/>
                <a:latin typeface="Sagona Book" panose="02020503050505020204" pitchFamily="18" charset="0"/>
              </a:rPr>
              <a:t>In an era where cost-consciousness is the norm, these </a:t>
            </a:r>
            <a:r>
              <a:rPr lang="en-US" sz="1600" b="1">
                <a:effectLst/>
                <a:latin typeface="Sagona Book" panose="02020503050505020204" pitchFamily="18" charset="0"/>
              </a:rPr>
              <a:t>small pleasures remind consumers that a little treat can go a long way </a:t>
            </a:r>
            <a:r>
              <a:rPr lang="en-US" sz="1600">
                <a:effectLst/>
                <a:latin typeface="Sagona Book" panose="02020503050505020204" pitchFamily="18" charset="0"/>
              </a:rPr>
              <a:t>in brightening our day.</a:t>
            </a:r>
            <a:endParaRPr lang="en-US" sz="1600">
              <a:latin typeface="Sagona Book" panose="02020503050505020204" pitchFamily="18" charset="0"/>
            </a:endParaRPr>
          </a:p>
          <a:p>
            <a:pPr marL="0" indent="0">
              <a:buClr>
                <a:srgbClr val="413163"/>
              </a:buClr>
              <a:buNone/>
            </a:pPr>
            <a:endParaRPr lang="en-US" sz="1600">
              <a:latin typeface="Sagona Book" panose="02020503050505020204" pitchFamily="18" charset="0"/>
            </a:endParaRPr>
          </a:p>
          <a:p>
            <a:pPr marL="0" indent="0">
              <a:buClr>
                <a:srgbClr val="413163"/>
              </a:buClr>
              <a:buNone/>
            </a:pPr>
            <a:endParaRPr lang="en-US" sz="1600">
              <a:latin typeface="Sagona Book" panose="02020503050505020204" pitchFamily="18" charset="0"/>
            </a:endParaRPr>
          </a:p>
        </p:txBody>
      </p:sp>
      <p:pic>
        <p:nvPicPr>
          <p:cNvPr id="2050" name="Picture 2">
            <a:extLst>
              <a:ext uri="{FF2B5EF4-FFF2-40B4-BE49-F238E27FC236}">
                <a16:creationId xmlns:a16="http://schemas.microsoft.com/office/drawing/2014/main" id="{757C0BE5-EF35-4BA9-836E-9E644B8F947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27989" y="6418505"/>
            <a:ext cx="1629165" cy="2708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TextBox 17">
            <a:extLst>
              <a:ext uri="{FF2B5EF4-FFF2-40B4-BE49-F238E27FC236}">
                <a16:creationId xmlns:a16="http://schemas.microsoft.com/office/drawing/2014/main" id="{B24B1B97-11A3-52DA-E1D8-AC81F25E4DAB}"/>
              </a:ext>
            </a:extLst>
          </p:cNvPr>
          <p:cNvSpPr txBox="1"/>
          <p:nvPr/>
        </p:nvSpPr>
        <p:spPr>
          <a:xfrm>
            <a:off x="9761261" y="6388509"/>
            <a:ext cx="1762021" cy="246221"/>
          </a:xfrm>
          <a:prstGeom prst="rect">
            <a:avLst/>
          </a:prstGeom>
          <a:noFill/>
        </p:spPr>
        <p:txBody>
          <a:bodyPr wrap="none" rtlCol="0">
            <a:spAutoFit/>
          </a:bodyPr>
          <a:lstStyle/>
          <a:p>
            <a:r>
              <a:rPr lang="en-US" sz="1000">
                <a:solidFill>
                  <a:schemeClr val="bg1">
                    <a:lumMod val="50000"/>
                  </a:schemeClr>
                </a:solidFill>
              </a:rPr>
              <a:t>1 </a:t>
            </a:r>
            <a:r>
              <a:rPr lang="en-US" sz="1000" err="1">
                <a:solidFill>
                  <a:schemeClr val="bg1">
                    <a:lumMod val="50000"/>
                  </a:schemeClr>
                </a:solidFill>
              </a:rPr>
              <a:t>Datassential</a:t>
            </a:r>
            <a:r>
              <a:rPr lang="en-US" sz="1000">
                <a:solidFill>
                  <a:schemeClr val="bg1">
                    <a:lumMod val="50000"/>
                  </a:schemeClr>
                </a:solidFill>
              </a:rPr>
              <a:t>, 2025 Trends.</a:t>
            </a:r>
          </a:p>
        </p:txBody>
      </p:sp>
      <p:grpSp>
        <p:nvGrpSpPr>
          <p:cNvPr id="4" name="Group 3">
            <a:extLst>
              <a:ext uri="{FF2B5EF4-FFF2-40B4-BE49-F238E27FC236}">
                <a16:creationId xmlns:a16="http://schemas.microsoft.com/office/drawing/2014/main" id="{B11C3230-1DF7-517C-1BEE-0C23E89FF5AE}"/>
              </a:ext>
            </a:extLst>
          </p:cNvPr>
          <p:cNvGrpSpPr/>
          <p:nvPr/>
        </p:nvGrpSpPr>
        <p:grpSpPr>
          <a:xfrm>
            <a:off x="6133083" y="540223"/>
            <a:ext cx="2864266" cy="3085165"/>
            <a:chOff x="9015092" y="69130"/>
            <a:chExt cx="3231928" cy="3508018"/>
          </a:xfrm>
        </p:grpSpPr>
        <p:pic>
          <p:nvPicPr>
            <p:cNvPr id="5" name="Picture 14" descr="Candy Cane Mocha Cold Brew - Peppermint &amp; Chocolate Milk w/ Soft Top™ &amp; Candy  Cane Sprinks - DutchBros Coffee">
              <a:extLst>
                <a:ext uri="{FF2B5EF4-FFF2-40B4-BE49-F238E27FC236}">
                  <a16:creationId xmlns:a16="http://schemas.microsoft.com/office/drawing/2014/main" id="{0E208122-15EF-8D42-E4AB-4E703A54A5F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15092" y="415961"/>
              <a:ext cx="2918829" cy="2918829"/>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E9DF93C4-A37D-31A3-7C59-886137BF94E4}"/>
                </a:ext>
              </a:extLst>
            </p:cNvPr>
            <p:cNvSpPr txBox="1"/>
            <p:nvPr/>
          </p:nvSpPr>
          <p:spPr>
            <a:xfrm>
              <a:off x="9023820" y="3227187"/>
              <a:ext cx="3223200" cy="349961"/>
            </a:xfrm>
            <a:prstGeom prst="rect">
              <a:avLst/>
            </a:prstGeom>
            <a:noFill/>
          </p:spPr>
          <p:txBody>
            <a:bodyPr wrap="square" rtlCol="0">
              <a:spAutoFit/>
            </a:bodyPr>
            <a:lstStyle/>
            <a:p>
              <a:pPr algn="ctr"/>
              <a:r>
                <a:rPr lang="en-US" sz="1400" b="1">
                  <a:latin typeface="Sagona Book" panose="02020503050505020204" pitchFamily="18" charset="0"/>
                </a:rPr>
                <a:t>Candy Cane Mocha Cold Brew </a:t>
              </a:r>
            </a:p>
          </p:txBody>
        </p:sp>
        <p:pic>
          <p:nvPicPr>
            <p:cNvPr id="11" name="Picture 16" descr="Dutch Bros Logo and symbol, meaning, history, PNG, brand">
              <a:extLst>
                <a:ext uri="{FF2B5EF4-FFF2-40B4-BE49-F238E27FC236}">
                  <a16:creationId xmlns:a16="http://schemas.microsoft.com/office/drawing/2014/main" id="{FF193FEB-8E41-884A-2C81-2DFFCECB165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761261" y="69130"/>
              <a:ext cx="1335256" cy="75108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2" name="Group 11">
            <a:extLst>
              <a:ext uri="{FF2B5EF4-FFF2-40B4-BE49-F238E27FC236}">
                <a16:creationId xmlns:a16="http://schemas.microsoft.com/office/drawing/2014/main" id="{33759AED-218C-5B90-9B97-03D677B0A503}"/>
              </a:ext>
            </a:extLst>
          </p:cNvPr>
          <p:cNvGrpSpPr/>
          <p:nvPr/>
        </p:nvGrpSpPr>
        <p:grpSpPr>
          <a:xfrm>
            <a:off x="8997349" y="1020120"/>
            <a:ext cx="2246111" cy="2007282"/>
            <a:chOff x="8586573" y="24328"/>
            <a:chExt cx="2852952" cy="2676009"/>
          </a:xfrm>
        </p:grpSpPr>
        <p:pic>
          <p:nvPicPr>
            <p:cNvPr id="13" name="Picture 12" descr="A close up of food&#10;&#10;Description automatically generated">
              <a:extLst>
                <a:ext uri="{FF2B5EF4-FFF2-40B4-BE49-F238E27FC236}">
                  <a16:creationId xmlns:a16="http://schemas.microsoft.com/office/drawing/2014/main" id="{2857AE1C-C534-8B3A-B5AB-EB529753B4C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86573" y="438148"/>
              <a:ext cx="2852952" cy="2262189"/>
            </a:xfrm>
            <a:prstGeom prst="rect">
              <a:avLst/>
            </a:prstGeom>
          </p:spPr>
        </p:pic>
        <p:pic>
          <p:nvPicPr>
            <p:cNvPr id="14" name="Picture 8" descr="Scooter's Coffee - Oklahoma City, OK - Nextdoor">
              <a:extLst>
                <a:ext uri="{FF2B5EF4-FFF2-40B4-BE49-F238E27FC236}">
                  <a16:creationId xmlns:a16="http://schemas.microsoft.com/office/drawing/2014/main" id="{28CF5F93-96AB-D8AE-BB78-408CC91F502A}"/>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6319" t="10000" r="5764" b="11747"/>
            <a:stretch/>
          </p:blipFill>
          <p:spPr bwMode="auto">
            <a:xfrm>
              <a:off x="10074285" y="24328"/>
              <a:ext cx="929846" cy="82763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9" name="Group 18">
            <a:extLst>
              <a:ext uri="{FF2B5EF4-FFF2-40B4-BE49-F238E27FC236}">
                <a16:creationId xmlns:a16="http://schemas.microsoft.com/office/drawing/2014/main" id="{6A4C6F5D-CB37-B125-1417-E0D88963AFCD}"/>
              </a:ext>
            </a:extLst>
          </p:cNvPr>
          <p:cNvGrpSpPr/>
          <p:nvPr/>
        </p:nvGrpSpPr>
        <p:grpSpPr>
          <a:xfrm>
            <a:off x="5694720" y="3772836"/>
            <a:ext cx="3362011" cy="2269552"/>
            <a:chOff x="7569397" y="3489860"/>
            <a:chExt cx="3362011" cy="2269552"/>
          </a:xfrm>
        </p:grpSpPr>
        <p:pic>
          <p:nvPicPr>
            <p:cNvPr id="20" name="Picture 10" descr="Jack in the Box - Jack in the Box Introduces the 'Noggy or Nice' Menu: A  Festive Way to 'Tis the Seasoning">
              <a:extLst>
                <a:ext uri="{FF2B5EF4-FFF2-40B4-BE49-F238E27FC236}">
                  <a16:creationId xmlns:a16="http://schemas.microsoft.com/office/drawing/2014/main" id="{E0C056CD-1C07-6A5C-DD1B-2938F5D0D6B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833441" y="4006274"/>
              <a:ext cx="3097967" cy="1479417"/>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a:extLst>
                <a:ext uri="{FF2B5EF4-FFF2-40B4-BE49-F238E27FC236}">
                  <a16:creationId xmlns:a16="http://schemas.microsoft.com/office/drawing/2014/main" id="{565B9338-B323-ADBE-3632-BB053D17F354}"/>
                </a:ext>
              </a:extLst>
            </p:cNvPr>
            <p:cNvSpPr txBox="1"/>
            <p:nvPr/>
          </p:nvSpPr>
          <p:spPr>
            <a:xfrm>
              <a:off x="7951345" y="5451635"/>
              <a:ext cx="2977097" cy="307777"/>
            </a:xfrm>
            <a:prstGeom prst="rect">
              <a:avLst/>
            </a:prstGeom>
            <a:noFill/>
          </p:spPr>
          <p:txBody>
            <a:bodyPr wrap="none" rtlCol="0">
              <a:spAutoFit/>
            </a:bodyPr>
            <a:lstStyle/>
            <a:p>
              <a:r>
                <a:rPr lang="en-US" sz="1400" b="1">
                  <a:latin typeface="Sagona Book" panose="02020503050505020204" pitchFamily="18" charset="0"/>
                </a:rPr>
                <a:t>Biscoff Shakes and Donut Holes</a:t>
              </a:r>
            </a:p>
          </p:txBody>
        </p:sp>
        <p:pic>
          <p:nvPicPr>
            <p:cNvPr id="22" name="Picture 12" descr="Jack in the Box - Wikipedia">
              <a:extLst>
                <a:ext uri="{FF2B5EF4-FFF2-40B4-BE49-F238E27FC236}">
                  <a16:creationId xmlns:a16="http://schemas.microsoft.com/office/drawing/2014/main" id="{D743DC18-69AB-7530-F5EF-DFDED63A7A4A}"/>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569397" y="3489860"/>
              <a:ext cx="817563" cy="828494"/>
            </a:xfrm>
            <a:prstGeom prst="rect">
              <a:avLst/>
            </a:prstGeom>
            <a:noFill/>
            <a:extLst>
              <a:ext uri="{909E8E84-426E-40DD-AFC4-6F175D3DCCD1}">
                <a14:hiddenFill xmlns:a14="http://schemas.microsoft.com/office/drawing/2010/main">
                  <a:solidFill>
                    <a:srgbClr val="FFFFFF"/>
                  </a:solidFill>
                </a14:hiddenFill>
              </a:ext>
            </a:extLst>
          </p:spPr>
        </p:pic>
      </p:grpSp>
      <p:pic>
        <p:nvPicPr>
          <p:cNvPr id="23" name="Picture 22" descr="A plate of burgers and fries with beer bottles on a table&#10;&#10;Description automatically generated">
            <a:extLst>
              <a:ext uri="{FF2B5EF4-FFF2-40B4-BE49-F238E27FC236}">
                <a16:creationId xmlns:a16="http://schemas.microsoft.com/office/drawing/2014/main" id="{0875B8CF-CFD9-5D42-CFFB-74D159C6C8FF}"/>
              </a:ext>
            </a:extLst>
          </p:cNvPr>
          <p:cNvPicPr>
            <a:picLocks noChangeAspect="1"/>
          </p:cNvPicPr>
          <p:nvPr/>
        </p:nvPicPr>
        <p:blipFill>
          <a:blip r:embed="rId10"/>
          <a:stretch>
            <a:fillRect/>
          </a:stretch>
        </p:blipFill>
        <p:spPr>
          <a:xfrm>
            <a:off x="9532647" y="3305638"/>
            <a:ext cx="2235303" cy="2135305"/>
          </a:xfrm>
          <a:prstGeom prst="rect">
            <a:avLst/>
          </a:prstGeom>
        </p:spPr>
      </p:pic>
      <p:sp>
        <p:nvSpPr>
          <p:cNvPr id="24" name="TextBox 23">
            <a:extLst>
              <a:ext uri="{FF2B5EF4-FFF2-40B4-BE49-F238E27FC236}">
                <a16:creationId xmlns:a16="http://schemas.microsoft.com/office/drawing/2014/main" id="{C108DCC4-6B9E-9F2F-D3A5-66B1845D3063}"/>
              </a:ext>
            </a:extLst>
          </p:cNvPr>
          <p:cNvSpPr txBox="1"/>
          <p:nvPr/>
        </p:nvSpPr>
        <p:spPr>
          <a:xfrm>
            <a:off x="9279170" y="5438497"/>
            <a:ext cx="2743200" cy="73866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b="1" dirty="0">
                <a:latin typeface="Sagona Book"/>
              </a:rPr>
              <a:t>Burger Slider Flight with </a:t>
            </a:r>
            <a:r>
              <a:rPr lang="en-US" sz="1400" b="1">
                <a:latin typeface="Sagona Book"/>
              </a:rPr>
              <a:t>Fries from Selinsgrove </a:t>
            </a:r>
            <a:r>
              <a:rPr lang="en-US" sz="1400" b="1" dirty="0">
                <a:latin typeface="Sagona Book"/>
              </a:rPr>
              <a:t>Hotel, Selinsgrove, PA</a:t>
            </a:r>
            <a:endParaRPr lang="en-US" dirty="0">
              <a:latin typeface="Sagona Book"/>
            </a:endParaRPr>
          </a:p>
        </p:txBody>
      </p:sp>
      <p:pic>
        <p:nvPicPr>
          <p:cNvPr id="8" name="Picture 7" descr="A blue circle with a white outline of a cupcake with a cherry on top&#10;&#10;Description automatically generated">
            <a:extLst>
              <a:ext uri="{FF2B5EF4-FFF2-40B4-BE49-F238E27FC236}">
                <a16:creationId xmlns:a16="http://schemas.microsoft.com/office/drawing/2014/main" id="{34B4921A-EF59-FBF3-06C7-84A37F8A2D42}"/>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1125416" y="21968"/>
            <a:ext cx="1036510" cy="1036510"/>
          </a:xfrm>
          <a:prstGeom prst="rect">
            <a:avLst/>
          </a:prstGeom>
        </p:spPr>
      </p:pic>
    </p:spTree>
    <p:extLst>
      <p:ext uri="{BB962C8B-B14F-4D97-AF65-F5344CB8AC3E}">
        <p14:creationId xmlns:p14="http://schemas.microsoft.com/office/powerpoint/2010/main" val="223548583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A9EEB2-7859-DC25-19BB-0E89FEF0B253}"/>
            </a:ext>
          </a:extLst>
        </p:cNvPr>
        <p:cNvGrpSpPr/>
        <p:nvPr/>
      </p:nvGrpSpPr>
      <p:grpSpPr>
        <a:xfrm>
          <a:off x="0" y="0"/>
          <a:ext cx="0" cy="0"/>
          <a:chOff x="0" y="0"/>
          <a:chExt cx="0" cy="0"/>
        </a:xfrm>
      </p:grpSpPr>
      <p:pic>
        <p:nvPicPr>
          <p:cNvPr id="7" name="Picture 6" descr="A yellow circle with a white egg in the middle&#10;&#10;Description automatically generated">
            <a:extLst>
              <a:ext uri="{FF2B5EF4-FFF2-40B4-BE49-F238E27FC236}">
                <a16:creationId xmlns:a16="http://schemas.microsoft.com/office/drawing/2014/main" id="{CDE49A46-CA66-358A-BA01-07998704598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25416" y="18984"/>
            <a:ext cx="1037950" cy="1036510"/>
          </a:xfrm>
          <a:prstGeom prst="rect">
            <a:avLst/>
          </a:prstGeom>
        </p:spPr>
      </p:pic>
      <p:sp>
        <p:nvSpPr>
          <p:cNvPr id="3" name="Text Placeholder 2">
            <a:extLst>
              <a:ext uri="{FF2B5EF4-FFF2-40B4-BE49-F238E27FC236}">
                <a16:creationId xmlns:a16="http://schemas.microsoft.com/office/drawing/2014/main" id="{FFE56FC9-7C85-C335-018C-DB2CB4A01E8E}"/>
              </a:ext>
            </a:extLst>
          </p:cNvPr>
          <p:cNvSpPr>
            <a:spLocks noGrp="1"/>
          </p:cNvSpPr>
          <p:nvPr>
            <p:ph type="body" sz="quarter" idx="20"/>
          </p:nvPr>
        </p:nvSpPr>
        <p:spPr/>
        <p:txBody>
          <a:bodyPr vert="horz" wrap="square" lIns="0" tIns="0" rIns="0" bIns="0" rtlCol="0" anchor="t">
            <a:normAutofit/>
          </a:bodyPr>
          <a:lstStyle/>
          <a:p>
            <a:r>
              <a:rPr lang="en-US">
                <a:latin typeface="Avenir Next LT Pro Demi"/>
              </a:rPr>
              <a:t>Global Breakfast</a:t>
            </a:r>
            <a:endParaRPr lang="en-US"/>
          </a:p>
        </p:txBody>
      </p:sp>
      <p:sp>
        <p:nvSpPr>
          <p:cNvPr id="2" name="Text Placeholder 1">
            <a:extLst>
              <a:ext uri="{FF2B5EF4-FFF2-40B4-BE49-F238E27FC236}">
                <a16:creationId xmlns:a16="http://schemas.microsoft.com/office/drawing/2014/main" id="{21C1DFA1-6A7B-A30C-D683-4C5D7E629D4C}"/>
              </a:ext>
            </a:extLst>
          </p:cNvPr>
          <p:cNvSpPr>
            <a:spLocks noGrp="1"/>
          </p:cNvSpPr>
          <p:nvPr>
            <p:ph type="body" sz="quarter" idx="11"/>
          </p:nvPr>
        </p:nvSpPr>
        <p:spPr/>
        <p:txBody>
          <a:bodyPr vert="horz" wrap="square" lIns="0" tIns="0" rIns="0" bIns="0" rtlCol="0" anchor="t">
            <a:spAutoFit/>
          </a:bodyPr>
          <a:lstStyle/>
          <a:p>
            <a:r>
              <a:rPr lang="en-US">
                <a:latin typeface="Avenir Next LT Pro"/>
              </a:rPr>
              <a:t>Trends</a:t>
            </a:r>
            <a:endParaRPr lang="en-US"/>
          </a:p>
        </p:txBody>
      </p:sp>
      <p:sp>
        <p:nvSpPr>
          <p:cNvPr id="16" name="Content Placeholder 2">
            <a:extLst>
              <a:ext uri="{FF2B5EF4-FFF2-40B4-BE49-F238E27FC236}">
                <a16:creationId xmlns:a16="http://schemas.microsoft.com/office/drawing/2014/main" id="{EFEF8397-368A-4B3B-1745-75F11F99B64E}"/>
              </a:ext>
            </a:extLst>
          </p:cNvPr>
          <p:cNvSpPr>
            <a:spLocks noGrp="1"/>
          </p:cNvSpPr>
          <p:nvPr>
            <p:ph type="body" sz="quarter" idx="4294967295"/>
          </p:nvPr>
        </p:nvSpPr>
        <p:spPr>
          <a:xfrm>
            <a:off x="548329" y="1861376"/>
            <a:ext cx="5166671" cy="1901033"/>
          </a:xfrm>
        </p:spPr>
        <p:txBody>
          <a:bodyPr vert="horz" wrap="square" lIns="0" tIns="0" rIns="0" bIns="0" rtlCol="0" anchor="t">
            <a:spAutoFit/>
          </a:bodyPr>
          <a:lstStyle/>
          <a:p>
            <a:pPr marL="0" indent="0">
              <a:buNone/>
            </a:pPr>
            <a:r>
              <a:rPr lang="en-US" sz="1600">
                <a:effectLst/>
                <a:latin typeface="Sagona Book" panose="02020503050505020204" pitchFamily="18" charset="0"/>
              </a:rPr>
              <a:t>Consumers seek experiential elements that bring a sense of adventure to the plate. </a:t>
            </a:r>
            <a:r>
              <a:rPr lang="en-US" sz="1600" b="1">
                <a:effectLst/>
                <a:latin typeface="Sagona Book" panose="02020503050505020204" pitchFamily="18" charset="0"/>
              </a:rPr>
              <a:t>Global breakfast options</a:t>
            </a:r>
            <a:r>
              <a:rPr lang="en-US" sz="1600">
                <a:effectLst/>
                <a:latin typeface="Sagona Book" panose="02020503050505020204" pitchFamily="18" charset="0"/>
              </a:rPr>
              <a:t> are trending on menus, delivering </a:t>
            </a:r>
            <a:r>
              <a:rPr lang="en-US" sz="1600" b="1">
                <a:effectLst/>
                <a:latin typeface="Sagona Book" panose="02020503050505020204" pitchFamily="18" charset="0"/>
              </a:rPr>
              <a:t>novel, convenient, and craveable options. </a:t>
            </a:r>
          </a:p>
          <a:p>
            <a:pPr marL="0" indent="0">
              <a:buNone/>
            </a:pPr>
            <a:r>
              <a:rPr lang="en-US" sz="1600">
                <a:latin typeface="Sagona Book" panose="02020503050505020204" pitchFamily="18" charset="0"/>
              </a:rPr>
              <a:t>While Mexican breakfast dishes like chorizo-stuffed omelets, chilaquiles, and breakfast tostadas have long been a hit, a </a:t>
            </a:r>
            <a:r>
              <a:rPr lang="en-US" sz="1600" b="1">
                <a:latin typeface="Sagona Book" panose="02020503050505020204" pitchFamily="18" charset="0"/>
              </a:rPr>
              <a:t>new wave of Asian-inspired breakfasts are stealing the spotlight.</a:t>
            </a:r>
            <a:endParaRPr lang="en-US" sz="1600" b="1" baseline="30000">
              <a:latin typeface="Sagona Book" panose="02020503050505020204" pitchFamily="18" charset="0"/>
            </a:endParaRPr>
          </a:p>
        </p:txBody>
      </p:sp>
      <p:pic>
        <p:nvPicPr>
          <p:cNvPr id="2050" name="Picture 2">
            <a:extLst>
              <a:ext uri="{FF2B5EF4-FFF2-40B4-BE49-F238E27FC236}">
                <a16:creationId xmlns:a16="http://schemas.microsoft.com/office/drawing/2014/main" id="{757C0BE5-EF35-4BA9-836E-9E644B8F947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27989" y="6418505"/>
            <a:ext cx="1629165" cy="2708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4603FCCB-1168-629C-A4B8-D7BBEA0D9728}"/>
              </a:ext>
            </a:extLst>
          </p:cNvPr>
          <p:cNvSpPr txBox="1"/>
          <p:nvPr/>
        </p:nvSpPr>
        <p:spPr>
          <a:xfrm>
            <a:off x="8653232" y="6289250"/>
            <a:ext cx="2983509" cy="400110"/>
          </a:xfrm>
          <a:prstGeom prst="rect">
            <a:avLst/>
          </a:prstGeom>
          <a:noFill/>
        </p:spPr>
        <p:txBody>
          <a:bodyPr wrap="none" rtlCol="0">
            <a:spAutoFit/>
          </a:bodyPr>
          <a:lstStyle/>
          <a:p>
            <a:r>
              <a:rPr lang="en-US" sz="1000" dirty="0">
                <a:solidFill>
                  <a:schemeClr val="bg1">
                    <a:lumMod val="50000"/>
                  </a:schemeClr>
                </a:solidFill>
              </a:rPr>
              <a:t>1 </a:t>
            </a:r>
            <a:r>
              <a:rPr lang="en-US" sz="1000" dirty="0" err="1">
                <a:solidFill>
                  <a:schemeClr val="bg1">
                    <a:lumMod val="50000"/>
                  </a:schemeClr>
                </a:solidFill>
              </a:rPr>
              <a:t>Datassential</a:t>
            </a:r>
            <a:r>
              <a:rPr lang="en-US" sz="1000" dirty="0">
                <a:solidFill>
                  <a:schemeClr val="bg1">
                    <a:lumMod val="50000"/>
                  </a:schemeClr>
                </a:solidFill>
              </a:rPr>
              <a:t>, Global Breakfast Report, 2024.</a:t>
            </a:r>
          </a:p>
          <a:p>
            <a:r>
              <a:rPr lang="en-US" sz="1000" dirty="0">
                <a:solidFill>
                  <a:schemeClr val="bg1">
                    <a:lumMod val="50000"/>
                  </a:schemeClr>
                </a:solidFill>
              </a:rPr>
              <a:t>2 </a:t>
            </a:r>
            <a:r>
              <a:rPr lang="en-US" sz="1000" dirty="0" err="1">
                <a:solidFill>
                  <a:schemeClr val="bg1">
                    <a:lumMod val="50000"/>
                  </a:schemeClr>
                </a:solidFill>
              </a:rPr>
              <a:t>Datassential</a:t>
            </a:r>
            <a:r>
              <a:rPr lang="en-US" sz="1000" dirty="0">
                <a:solidFill>
                  <a:schemeClr val="bg1">
                    <a:lumMod val="50000"/>
                  </a:schemeClr>
                </a:solidFill>
              </a:rPr>
              <a:t>, America in Transition Report, 2024.</a:t>
            </a:r>
          </a:p>
        </p:txBody>
      </p:sp>
      <p:sp>
        <p:nvSpPr>
          <p:cNvPr id="8" name="TextBox 7">
            <a:extLst>
              <a:ext uri="{FF2B5EF4-FFF2-40B4-BE49-F238E27FC236}">
                <a16:creationId xmlns:a16="http://schemas.microsoft.com/office/drawing/2014/main" id="{04E04A6D-0901-C233-697D-18DAE5EC9ACF}"/>
              </a:ext>
            </a:extLst>
          </p:cNvPr>
          <p:cNvSpPr txBox="1"/>
          <p:nvPr/>
        </p:nvSpPr>
        <p:spPr>
          <a:xfrm>
            <a:off x="548329" y="3984008"/>
            <a:ext cx="5166671" cy="1661993"/>
          </a:xfrm>
          <a:prstGeom prst="rect">
            <a:avLst/>
          </a:prstGeom>
          <a:noFill/>
        </p:spPr>
        <p:txBody>
          <a:bodyPr wrap="square">
            <a:spAutoFit/>
          </a:bodyPr>
          <a:lstStyle/>
          <a:p>
            <a:pPr marL="0" indent="0">
              <a:buNone/>
            </a:pPr>
            <a:r>
              <a:rPr lang="en-US" sz="2800" b="1" dirty="0">
                <a:latin typeface="Sagona Book" panose="02020503050505020204" pitchFamily="18" charset="0"/>
              </a:rPr>
              <a:t>46% </a:t>
            </a:r>
            <a:r>
              <a:rPr lang="en-US" sz="1600" dirty="0">
                <a:latin typeface="Sagona Book" panose="02020503050505020204" pitchFamily="18" charset="0"/>
              </a:rPr>
              <a:t>of U.S. consumers are interested in global breakfast concepts.</a:t>
            </a:r>
            <a:r>
              <a:rPr lang="en-US" sz="1600" baseline="30000" dirty="0">
                <a:latin typeface="Sagona Book" panose="02020503050505020204" pitchFamily="18" charset="0"/>
              </a:rPr>
              <a:t>1</a:t>
            </a:r>
          </a:p>
          <a:p>
            <a:pPr marL="0" indent="0">
              <a:buNone/>
            </a:pPr>
            <a:endParaRPr lang="en-US" sz="1800" baseline="30000" dirty="0">
              <a:latin typeface="Sagona Book" panose="02020503050505020204" pitchFamily="18" charset="0"/>
            </a:endParaRPr>
          </a:p>
          <a:p>
            <a:pPr marL="0" indent="0">
              <a:buNone/>
            </a:pPr>
            <a:r>
              <a:rPr lang="en-US" sz="2800" b="1" kern="100" dirty="0">
                <a:effectLst/>
                <a:latin typeface="Sagona Book" panose="02020503050505020204" pitchFamily="18" charset="0"/>
                <a:ea typeface="Aptos" panose="020B0004020202020204" pitchFamily="34" charset="0"/>
                <a:cs typeface="Times New Roman" panose="02020603050405020304" pitchFamily="18" charset="0"/>
              </a:rPr>
              <a:t>87% </a:t>
            </a:r>
            <a:r>
              <a:rPr lang="en-US" sz="1800" kern="100" dirty="0">
                <a:effectLst/>
                <a:latin typeface="Sagona Book" panose="02020503050505020204" pitchFamily="18" charset="0"/>
                <a:ea typeface="Aptos" panose="020B0004020202020204" pitchFamily="34" charset="0"/>
                <a:cs typeface="Times New Roman" panose="02020603050405020304" pitchFamily="18" charset="0"/>
              </a:rPr>
              <a:t>of consumers like or love trying new foods</a:t>
            </a:r>
            <a:r>
              <a:rPr lang="en-US" sz="1600" kern="100" dirty="0">
                <a:effectLst/>
                <a:latin typeface="Sagona Book" panose="02020503050505020204" pitchFamily="18" charset="0"/>
                <a:ea typeface="Aptos" panose="020B0004020202020204" pitchFamily="34" charset="0"/>
                <a:cs typeface="Times New Roman" panose="02020603050405020304" pitchFamily="18" charset="0"/>
              </a:rPr>
              <a:t>.</a:t>
            </a:r>
            <a:r>
              <a:rPr lang="en-US" sz="1600" kern="100" baseline="30000" dirty="0">
                <a:effectLst/>
                <a:latin typeface="Sagona Book" panose="02020503050505020204" pitchFamily="18" charset="0"/>
                <a:ea typeface="Aptos" panose="020B0004020202020204" pitchFamily="34" charset="0"/>
                <a:cs typeface="Times New Roman" panose="02020603050405020304" pitchFamily="18" charset="0"/>
              </a:rPr>
              <a:t>2</a:t>
            </a:r>
          </a:p>
        </p:txBody>
      </p:sp>
      <p:grpSp>
        <p:nvGrpSpPr>
          <p:cNvPr id="18" name="Group 17">
            <a:extLst>
              <a:ext uri="{FF2B5EF4-FFF2-40B4-BE49-F238E27FC236}">
                <a16:creationId xmlns:a16="http://schemas.microsoft.com/office/drawing/2014/main" id="{21A2B32C-5F38-139A-56DD-70DDCE79132D}"/>
              </a:ext>
            </a:extLst>
          </p:cNvPr>
          <p:cNvGrpSpPr/>
          <p:nvPr/>
        </p:nvGrpSpPr>
        <p:grpSpPr>
          <a:xfrm>
            <a:off x="8846356" y="377539"/>
            <a:ext cx="2231104" cy="2864006"/>
            <a:chOff x="9027446" y="153740"/>
            <a:chExt cx="2901845" cy="3870667"/>
          </a:xfrm>
        </p:grpSpPr>
        <p:pic>
          <p:nvPicPr>
            <p:cNvPr id="12" name="Picture 11" descr="A stack of omelette on a tray&#10;&#10;Description automatically generated">
              <a:extLst>
                <a:ext uri="{FF2B5EF4-FFF2-40B4-BE49-F238E27FC236}">
                  <a16:creationId xmlns:a16="http://schemas.microsoft.com/office/drawing/2014/main" id="{141808FD-0027-7E62-16DA-1A7EC98B2D5F}"/>
                </a:ext>
              </a:extLst>
            </p:cNvPr>
            <p:cNvPicPr>
              <a:picLocks noChangeAspect="1"/>
            </p:cNvPicPr>
            <p:nvPr/>
          </p:nvPicPr>
          <p:blipFill>
            <a:blip r:embed="rId5">
              <a:extLst>
                <a:ext uri="{28A0092B-C50C-407E-A947-70E740481C1C}">
                  <a14:useLocalDpi xmlns:a14="http://schemas.microsoft.com/office/drawing/2010/main" val="0"/>
                </a:ext>
              </a:extLst>
            </a:blip>
            <a:srcRect t="14598"/>
            <a:stretch/>
          </p:blipFill>
          <p:spPr>
            <a:xfrm>
              <a:off x="9027446" y="1028714"/>
              <a:ext cx="2901845" cy="2472473"/>
            </a:xfrm>
            <a:prstGeom prst="rect">
              <a:avLst/>
            </a:prstGeom>
          </p:spPr>
        </p:pic>
        <p:sp>
          <p:nvSpPr>
            <p:cNvPr id="15" name="TextBox 14">
              <a:extLst>
                <a:ext uri="{FF2B5EF4-FFF2-40B4-BE49-F238E27FC236}">
                  <a16:creationId xmlns:a16="http://schemas.microsoft.com/office/drawing/2014/main" id="{4402A561-8754-41DE-4368-7B2A02F126B5}"/>
                </a:ext>
              </a:extLst>
            </p:cNvPr>
            <p:cNvSpPr txBox="1"/>
            <p:nvPr/>
          </p:nvSpPr>
          <p:spPr>
            <a:xfrm>
              <a:off x="9207166" y="3501187"/>
              <a:ext cx="2542403" cy="523220"/>
            </a:xfrm>
            <a:prstGeom prst="rect">
              <a:avLst/>
            </a:prstGeom>
            <a:noFill/>
          </p:spPr>
          <p:txBody>
            <a:bodyPr wrap="square" rtlCol="0">
              <a:spAutoFit/>
            </a:bodyPr>
            <a:lstStyle/>
            <a:p>
              <a:pPr algn="ctr"/>
              <a:r>
                <a:rPr lang="en-US" sz="1400" b="1">
                  <a:latin typeface="Sagona Book" panose="02020503050505020204" pitchFamily="18" charset="0"/>
                </a:rPr>
                <a:t>Scallion Pancake Breakfast Burrito</a:t>
              </a:r>
            </a:p>
          </p:txBody>
        </p:sp>
        <p:pic>
          <p:nvPicPr>
            <p:cNvPr id="1028" name="Picture 4">
              <a:extLst>
                <a:ext uri="{FF2B5EF4-FFF2-40B4-BE49-F238E27FC236}">
                  <a16:creationId xmlns:a16="http://schemas.microsoft.com/office/drawing/2014/main" id="{82FCE1A9-F3A9-BA8E-5CB4-0FC98357A14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817884" y="153740"/>
              <a:ext cx="1320966" cy="88227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2" name="Group 21">
            <a:extLst>
              <a:ext uri="{FF2B5EF4-FFF2-40B4-BE49-F238E27FC236}">
                <a16:creationId xmlns:a16="http://schemas.microsoft.com/office/drawing/2014/main" id="{6FD0A4B1-8E34-A098-11A5-922BB6483586}"/>
              </a:ext>
            </a:extLst>
          </p:cNvPr>
          <p:cNvGrpSpPr/>
          <p:nvPr/>
        </p:nvGrpSpPr>
        <p:grpSpPr>
          <a:xfrm>
            <a:off x="6229322" y="989685"/>
            <a:ext cx="2157413" cy="4048999"/>
            <a:chOff x="6697362" y="-233007"/>
            <a:chExt cx="2157413" cy="4048999"/>
          </a:xfrm>
        </p:grpSpPr>
        <p:pic>
          <p:nvPicPr>
            <p:cNvPr id="20" name="Picture 19" descr="A plate of food on a table&#10;&#10;Description automatically generated">
              <a:extLst>
                <a:ext uri="{FF2B5EF4-FFF2-40B4-BE49-F238E27FC236}">
                  <a16:creationId xmlns:a16="http://schemas.microsoft.com/office/drawing/2014/main" id="{C515C0B9-E0F3-6AA7-8BDE-0753549B00F2}"/>
                </a:ext>
              </a:extLst>
            </p:cNvPr>
            <p:cNvPicPr>
              <a:picLocks noChangeAspect="1"/>
            </p:cNvPicPr>
            <p:nvPr/>
          </p:nvPicPr>
          <p:blipFill>
            <a:blip r:embed="rId7">
              <a:extLst>
                <a:ext uri="{28A0092B-C50C-407E-A947-70E740481C1C}">
                  <a14:useLocalDpi xmlns:a14="http://schemas.microsoft.com/office/drawing/2010/main" val="0"/>
                </a:ext>
              </a:extLst>
            </a:blip>
            <a:srcRect l="10288" t="16175" r="9484" b="7894"/>
            <a:stretch/>
          </p:blipFill>
          <p:spPr>
            <a:xfrm>
              <a:off x="6697362" y="816186"/>
              <a:ext cx="2157413" cy="2457888"/>
            </a:xfrm>
            <a:prstGeom prst="rect">
              <a:avLst/>
            </a:prstGeom>
          </p:spPr>
        </p:pic>
        <p:sp>
          <p:nvSpPr>
            <p:cNvPr id="21" name="TextBox 20">
              <a:extLst>
                <a:ext uri="{FF2B5EF4-FFF2-40B4-BE49-F238E27FC236}">
                  <a16:creationId xmlns:a16="http://schemas.microsoft.com/office/drawing/2014/main" id="{9DBEA474-5D3F-47D9-F169-33567BDBF4C0}"/>
                </a:ext>
              </a:extLst>
            </p:cNvPr>
            <p:cNvSpPr txBox="1"/>
            <p:nvPr/>
          </p:nvSpPr>
          <p:spPr>
            <a:xfrm>
              <a:off x="6697362" y="3292772"/>
              <a:ext cx="2157413" cy="523220"/>
            </a:xfrm>
            <a:prstGeom prst="rect">
              <a:avLst/>
            </a:prstGeom>
            <a:noFill/>
          </p:spPr>
          <p:txBody>
            <a:bodyPr wrap="square" rtlCol="0">
              <a:spAutoFit/>
            </a:bodyPr>
            <a:lstStyle/>
            <a:p>
              <a:pPr algn="ctr"/>
              <a:r>
                <a:rPr lang="en-US" sz="1400" b="1" i="0">
                  <a:solidFill>
                    <a:srgbClr val="171923"/>
                  </a:solidFill>
                  <a:effectLst/>
                  <a:latin typeface="Sagona Book" panose="02020503050505020204" pitchFamily="18" charset="0"/>
                </a:rPr>
                <a:t>Parsi Fried Chicken + Dosa Waffle</a:t>
              </a:r>
              <a:endParaRPr lang="en-US" sz="1400" b="1">
                <a:latin typeface="Sagona Book" panose="02020503050505020204" pitchFamily="18" charset="0"/>
              </a:endParaRPr>
            </a:p>
          </p:txBody>
        </p:sp>
        <p:pic>
          <p:nvPicPr>
            <p:cNvPr id="1030" name="Picture 6" descr="Welcome to The Onion Tree - Culinary Excellence Awaits">
              <a:extLst>
                <a:ext uri="{FF2B5EF4-FFF2-40B4-BE49-F238E27FC236}">
                  <a16:creationId xmlns:a16="http://schemas.microsoft.com/office/drawing/2014/main" id="{A7620CC5-1556-B9D3-09B6-7B4D7B83047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268250" y="-233007"/>
              <a:ext cx="1015635" cy="98996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4" name="Group 23">
            <a:extLst>
              <a:ext uri="{FF2B5EF4-FFF2-40B4-BE49-F238E27FC236}">
                <a16:creationId xmlns:a16="http://schemas.microsoft.com/office/drawing/2014/main" id="{A2B76EF4-DC54-8459-709F-4DC468D75532}"/>
              </a:ext>
            </a:extLst>
          </p:cNvPr>
          <p:cNvGrpSpPr/>
          <p:nvPr/>
        </p:nvGrpSpPr>
        <p:grpSpPr>
          <a:xfrm>
            <a:off x="8629280" y="3402668"/>
            <a:ext cx="2640805" cy="2685811"/>
            <a:chOff x="8739704" y="3439516"/>
            <a:chExt cx="2640805" cy="2685811"/>
          </a:xfrm>
        </p:grpSpPr>
        <p:pic>
          <p:nvPicPr>
            <p:cNvPr id="1032" name="Picture 8" descr="No photo description available.">
              <a:extLst>
                <a:ext uri="{FF2B5EF4-FFF2-40B4-BE49-F238E27FC236}">
                  <a16:creationId xmlns:a16="http://schemas.microsoft.com/office/drawing/2014/main" id="{964A438C-0FDF-795E-E2F8-FBCA1B5E4D9A}"/>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t="8541" b="14990"/>
            <a:stretch/>
          </p:blipFill>
          <p:spPr bwMode="auto">
            <a:xfrm>
              <a:off x="9204917" y="3722220"/>
              <a:ext cx="2175592" cy="2079545"/>
            </a:xfrm>
            <a:prstGeom prst="rect">
              <a:avLst/>
            </a:prstGeom>
            <a:noFill/>
            <a:extLst>
              <a:ext uri="{909E8E84-426E-40DD-AFC4-6F175D3DCCD1}">
                <a14:hiddenFill xmlns:a14="http://schemas.microsoft.com/office/drawing/2010/main">
                  <a:solidFill>
                    <a:srgbClr val="FFFFFF"/>
                  </a:solidFill>
                </a14:hiddenFill>
              </a:ext>
            </a:extLst>
          </p:spPr>
        </p:pic>
        <p:sp>
          <p:nvSpPr>
            <p:cNvPr id="23" name="TextBox 22">
              <a:extLst>
                <a:ext uri="{FF2B5EF4-FFF2-40B4-BE49-F238E27FC236}">
                  <a16:creationId xmlns:a16="http://schemas.microsoft.com/office/drawing/2014/main" id="{82556778-3EE5-34EB-06E0-9F2D31FB47D3}"/>
                </a:ext>
              </a:extLst>
            </p:cNvPr>
            <p:cNvSpPr txBox="1"/>
            <p:nvPr/>
          </p:nvSpPr>
          <p:spPr>
            <a:xfrm>
              <a:off x="9444788" y="5817550"/>
              <a:ext cx="1695850" cy="307777"/>
            </a:xfrm>
            <a:prstGeom prst="rect">
              <a:avLst/>
            </a:prstGeom>
            <a:noFill/>
          </p:spPr>
          <p:txBody>
            <a:bodyPr wrap="none" rtlCol="0">
              <a:spAutoFit/>
            </a:bodyPr>
            <a:lstStyle/>
            <a:p>
              <a:pPr algn="ctr"/>
              <a:r>
                <a:rPr lang="en-US" sz="1400" b="1">
                  <a:latin typeface="Sagona Book" panose="02020503050505020204" pitchFamily="18" charset="0"/>
                </a:rPr>
                <a:t>Chilaquiles Bowl</a:t>
              </a:r>
            </a:p>
          </p:txBody>
        </p:sp>
        <p:pic>
          <p:nvPicPr>
            <p:cNvPr id="1034" name="Picture 10" descr="Broken Yolk Cafe | American Restaurant in US">
              <a:extLst>
                <a:ext uri="{FF2B5EF4-FFF2-40B4-BE49-F238E27FC236}">
                  <a16:creationId xmlns:a16="http://schemas.microsoft.com/office/drawing/2014/main" id="{9D881D9A-AAF3-B880-E35F-738C2647D971}"/>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739704" y="3439516"/>
              <a:ext cx="930426" cy="1088984"/>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03051743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A9EEB2-7859-DC25-19BB-0E89FEF0B253}"/>
            </a:ext>
          </a:extLst>
        </p:cNvPr>
        <p:cNvGrpSpPr/>
        <p:nvPr/>
      </p:nvGrpSpPr>
      <p:grpSpPr>
        <a:xfrm>
          <a:off x="0" y="0"/>
          <a:ext cx="0" cy="0"/>
          <a:chOff x="0" y="0"/>
          <a:chExt cx="0" cy="0"/>
        </a:xfrm>
      </p:grpSpPr>
      <p:pic>
        <p:nvPicPr>
          <p:cNvPr id="12" name="Picture 11" descr="A white line drawing of a cup of coffee&#10;&#10;Description automatically generated">
            <a:extLst>
              <a:ext uri="{FF2B5EF4-FFF2-40B4-BE49-F238E27FC236}">
                <a16:creationId xmlns:a16="http://schemas.microsoft.com/office/drawing/2014/main" id="{9A523BD0-EEDA-AEEB-2D21-B3540D3D439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25416" y="5536"/>
            <a:ext cx="1036417" cy="1036417"/>
          </a:xfrm>
          <a:prstGeom prst="rect">
            <a:avLst/>
          </a:prstGeom>
        </p:spPr>
      </p:pic>
      <p:sp>
        <p:nvSpPr>
          <p:cNvPr id="3" name="Text Placeholder 2">
            <a:extLst>
              <a:ext uri="{FF2B5EF4-FFF2-40B4-BE49-F238E27FC236}">
                <a16:creationId xmlns:a16="http://schemas.microsoft.com/office/drawing/2014/main" id="{FFE56FC9-7C85-C335-018C-DB2CB4A01E8E}"/>
              </a:ext>
            </a:extLst>
          </p:cNvPr>
          <p:cNvSpPr>
            <a:spLocks noGrp="1"/>
          </p:cNvSpPr>
          <p:nvPr>
            <p:ph type="body" sz="quarter" idx="20"/>
          </p:nvPr>
        </p:nvSpPr>
        <p:spPr/>
        <p:txBody>
          <a:bodyPr vert="horz" wrap="square" lIns="0" tIns="0" rIns="0" bIns="0" rtlCol="0" anchor="t">
            <a:normAutofit/>
          </a:bodyPr>
          <a:lstStyle/>
          <a:p>
            <a:r>
              <a:rPr lang="en-US">
                <a:latin typeface="Avenir Next LT Pro Demi"/>
              </a:rPr>
              <a:t>Coffee, Coffee, Coffee</a:t>
            </a:r>
            <a:endParaRPr lang="en-US"/>
          </a:p>
        </p:txBody>
      </p:sp>
      <p:sp>
        <p:nvSpPr>
          <p:cNvPr id="2" name="Text Placeholder 1">
            <a:extLst>
              <a:ext uri="{FF2B5EF4-FFF2-40B4-BE49-F238E27FC236}">
                <a16:creationId xmlns:a16="http://schemas.microsoft.com/office/drawing/2014/main" id="{21C1DFA1-6A7B-A30C-D683-4C5D7E629D4C}"/>
              </a:ext>
            </a:extLst>
          </p:cNvPr>
          <p:cNvSpPr>
            <a:spLocks noGrp="1"/>
          </p:cNvSpPr>
          <p:nvPr>
            <p:ph type="body" sz="quarter" idx="11"/>
          </p:nvPr>
        </p:nvSpPr>
        <p:spPr/>
        <p:txBody>
          <a:bodyPr vert="horz" wrap="square" lIns="0" tIns="0" rIns="0" bIns="0" rtlCol="0" anchor="t">
            <a:spAutoFit/>
          </a:bodyPr>
          <a:lstStyle/>
          <a:p>
            <a:r>
              <a:rPr lang="en-US">
                <a:latin typeface="Avenir Next LT Pro"/>
              </a:rPr>
              <a:t>Trends</a:t>
            </a:r>
            <a:endParaRPr lang="en-US"/>
          </a:p>
        </p:txBody>
      </p:sp>
      <p:sp>
        <p:nvSpPr>
          <p:cNvPr id="16" name="Content Placeholder 2">
            <a:extLst>
              <a:ext uri="{FF2B5EF4-FFF2-40B4-BE49-F238E27FC236}">
                <a16:creationId xmlns:a16="http://schemas.microsoft.com/office/drawing/2014/main" id="{EFEF8397-368A-4B3B-1745-75F11F99B64E}"/>
              </a:ext>
            </a:extLst>
          </p:cNvPr>
          <p:cNvSpPr>
            <a:spLocks noGrp="1"/>
          </p:cNvSpPr>
          <p:nvPr>
            <p:ph type="body" sz="quarter" idx="4294967295"/>
          </p:nvPr>
        </p:nvSpPr>
        <p:spPr>
          <a:xfrm>
            <a:off x="548329" y="1958975"/>
            <a:ext cx="4966646" cy="4132798"/>
          </a:xfrm>
        </p:spPr>
        <p:txBody>
          <a:bodyPr vert="horz" wrap="square" lIns="0" tIns="0" rIns="0" bIns="0" rtlCol="0" anchor="t">
            <a:spAutoFit/>
          </a:bodyPr>
          <a:lstStyle/>
          <a:p>
            <a:pPr marL="0" indent="0">
              <a:buNone/>
            </a:pPr>
            <a:r>
              <a:rPr lang="en-US" sz="1600">
                <a:latin typeface="Sagona Book"/>
              </a:rPr>
              <a:t>As younger consumers increasingly gravitate toward non-alcoholic beverages, menus embrace </a:t>
            </a:r>
            <a:r>
              <a:rPr lang="en-US" sz="1600" b="1">
                <a:latin typeface="Sagona Book"/>
              </a:rPr>
              <a:t>flavorful, globally-inspired, and customizable coffee options </a:t>
            </a:r>
            <a:r>
              <a:rPr lang="en-US" sz="1600">
                <a:latin typeface="Sagona Book"/>
              </a:rPr>
              <a:t>that deliver approachable novelty and spark excitement.</a:t>
            </a:r>
          </a:p>
          <a:p>
            <a:pPr marL="0" indent="0">
              <a:buNone/>
            </a:pPr>
            <a:endParaRPr lang="en-US" sz="1600">
              <a:latin typeface="Sagona Book"/>
            </a:endParaRPr>
          </a:p>
          <a:p>
            <a:pPr marL="0" indent="0">
              <a:buNone/>
            </a:pPr>
            <a:r>
              <a:rPr lang="en-US" sz="2400" b="1">
                <a:latin typeface="Sagona Book"/>
              </a:rPr>
              <a:t>44% </a:t>
            </a:r>
            <a:r>
              <a:rPr lang="en-US" sz="1600">
                <a:latin typeface="Sagona Book"/>
              </a:rPr>
              <a:t>of U.S. consumers are interested in global non-alcoholic beverages.</a:t>
            </a:r>
            <a:r>
              <a:rPr lang="en-US" sz="1600" baseline="30000">
                <a:latin typeface="Sagona Book"/>
              </a:rPr>
              <a:t>1</a:t>
            </a:r>
          </a:p>
          <a:p>
            <a:pPr marL="0" indent="0">
              <a:buNone/>
            </a:pPr>
            <a:endParaRPr lang="en-US" sz="1600" baseline="30000">
              <a:latin typeface="Sagona Book"/>
            </a:endParaRPr>
          </a:p>
          <a:p>
            <a:pPr marL="0" indent="0">
              <a:buNone/>
            </a:pPr>
            <a:r>
              <a:rPr lang="en-US" sz="1600" b="1">
                <a:latin typeface="Sagona Book"/>
              </a:rPr>
              <a:t>Turkish, Yemeni, Mexican and Filipino </a:t>
            </a:r>
            <a:r>
              <a:rPr lang="en-US" sz="1600">
                <a:latin typeface="Sagona Book"/>
              </a:rPr>
              <a:t>coffees are growing on menus, satisfying consumers with new flavors and spices.</a:t>
            </a:r>
            <a:r>
              <a:rPr lang="en-US" sz="1600" baseline="30000">
                <a:latin typeface="Sagona Book"/>
              </a:rPr>
              <a:t>1</a:t>
            </a:r>
            <a:endParaRPr lang="en-US" sz="1600" baseline="30000"/>
          </a:p>
          <a:p>
            <a:pPr marL="0" indent="0">
              <a:buClr>
                <a:srgbClr val="413163"/>
              </a:buClr>
              <a:buNone/>
            </a:pPr>
            <a:endParaRPr lang="en-US" sz="2000"/>
          </a:p>
          <a:p>
            <a:pPr marL="0" indent="0">
              <a:buClr>
                <a:srgbClr val="413163"/>
              </a:buClr>
              <a:buNone/>
            </a:pPr>
            <a:endParaRPr lang="en-US"/>
          </a:p>
        </p:txBody>
      </p:sp>
      <p:pic>
        <p:nvPicPr>
          <p:cNvPr id="2050" name="Picture 2">
            <a:extLst>
              <a:ext uri="{FF2B5EF4-FFF2-40B4-BE49-F238E27FC236}">
                <a16:creationId xmlns:a16="http://schemas.microsoft.com/office/drawing/2014/main" id="{757C0BE5-EF35-4BA9-836E-9E644B8F947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27989" y="6418505"/>
            <a:ext cx="1629165" cy="2708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42D2CA07-999F-A492-3D7B-DD95818190E5}"/>
              </a:ext>
            </a:extLst>
          </p:cNvPr>
          <p:cNvSpPr txBox="1"/>
          <p:nvPr/>
        </p:nvSpPr>
        <p:spPr>
          <a:xfrm>
            <a:off x="8674768" y="6418505"/>
            <a:ext cx="2789546" cy="246221"/>
          </a:xfrm>
          <a:prstGeom prst="rect">
            <a:avLst/>
          </a:prstGeom>
          <a:noFill/>
        </p:spPr>
        <p:txBody>
          <a:bodyPr wrap="none" rtlCol="0">
            <a:spAutoFit/>
          </a:bodyPr>
          <a:lstStyle/>
          <a:p>
            <a:r>
              <a:rPr lang="en-US" sz="1000">
                <a:solidFill>
                  <a:schemeClr val="bg1">
                    <a:lumMod val="50000"/>
                  </a:schemeClr>
                </a:solidFill>
              </a:rPr>
              <a:t>1 </a:t>
            </a:r>
            <a:r>
              <a:rPr lang="en-US" sz="1000" err="1">
                <a:solidFill>
                  <a:schemeClr val="bg1">
                    <a:lumMod val="50000"/>
                  </a:schemeClr>
                </a:solidFill>
              </a:rPr>
              <a:t>Datassential</a:t>
            </a:r>
            <a:r>
              <a:rPr lang="en-US" sz="1000">
                <a:solidFill>
                  <a:schemeClr val="bg1">
                    <a:lumMod val="50000"/>
                  </a:schemeClr>
                </a:solidFill>
              </a:rPr>
              <a:t>, Global Beverages Report, 2024.</a:t>
            </a:r>
          </a:p>
        </p:txBody>
      </p:sp>
      <p:grpSp>
        <p:nvGrpSpPr>
          <p:cNvPr id="6" name="Group 5">
            <a:extLst>
              <a:ext uri="{FF2B5EF4-FFF2-40B4-BE49-F238E27FC236}">
                <a16:creationId xmlns:a16="http://schemas.microsoft.com/office/drawing/2014/main" id="{061BEC61-4EE6-83C9-D447-314D0BF582F0}"/>
              </a:ext>
            </a:extLst>
          </p:cNvPr>
          <p:cNvGrpSpPr/>
          <p:nvPr/>
        </p:nvGrpSpPr>
        <p:grpSpPr>
          <a:xfrm>
            <a:off x="8469377" y="265673"/>
            <a:ext cx="2616605" cy="2761902"/>
            <a:chOff x="8763000" y="-299763"/>
            <a:chExt cx="3429000" cy="3700246"/>
          </a:xfrm>
        </p:grpSpPr>
        <p:pic>
          <p:nvPicPr>
            <p:cNvPr id="5122" name="Picture 2">
              <a:extLst>
                <a:ext uri="{FF2B5EF4-FFF2-40B4-BE49-F238E27FC236}">
                  <a16:creationId xmlns:a16="http://schemas.microsoft.com/office/drawing/2014/main" id="{D8C2B551-93F5-9A30-9BF7-CAAF8913689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763000" y="-185738"/>
              <a:ext cx="3429000" cy="3429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6A42B757-54FD-BB1E-12E1-2D2CE04ADA9D}"/>
                </a:ext>
              </a:extLst>
            </p:cNvPr>
            <p:cNvSpPr txBox="1"/>
            <p:nvPr/>
          </p:nvSpPr>
          <p:spPr>
            <a:xfrm>
              <a:off x="9248006" y="3092706"/>
              <a:ext cx="2194832" cy="307777"/>
            </a:xfrm>
            <a:prstGeom prst="rect">
              <a:avLst/>
            </a:prstGeom>
            <a:noFill/>
          </p:spPr>
          <p:txBody>
            <a:bodyPr wrap="none" rtlCol="0">
              <a:spAutoFit/>
            </a:bodyPr>
            <a:lstStyle/>
            <a:p>
              <a:r>
                <a:rPr lang="en-US" sz="1400" b="1">
                  <a:latin typeface="Sagona Book" panose="02020503050505020204" pitchFamily="18" charset="0"/>
                </a:rPr>
                <a:t>Turmeric Spiced Latte</a:t>
              </a:r>
            </a:p>
          </p:txBody>
        </p:sp>
        <p:pic>
          <p:nvPicPr>
            <p:cNvPr id="5124" name="Picture 4">
              <a:extLst>
                <a:ext uri="{FF2B5EF4-FFF2-40B4-BE49-F238E27FC236}">
                  <a16:creationId xmlns:a16="http://schemas.microsoft.com/office/drawing/2014/main" id="{972814F1-CD8F-E5E8-67CF-AF7FF762355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517463" y="-299763"/>
              <a:ext cx="2057584" cy="69952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7" name="Group 16">
            <a:extLst>
              <a:ext uri="{FF2B5EF4-FFF2-40B4-BE49-F238E27FC236}">
                <a16:creationId xmlns:a16="http://schemas.microsoft.com/office/drawing/2014/main" id="{571B37CD-F7E9-9AAE-9A7B-687894D16F3B}"/>
              </a:ext>
            </a:extLst>
          </p:cNvPr>
          <p:cNvGrpSpPr/>
          <p:nvPr/>
        </p:nvGrpSpPr>
        <p:grpSpPr>
          <a:xfrm>
            <a:off x="8409985" y="3122351"/>
            <a:ext cx="2918347" cy="2952849"/>
            <a:chOff x="8664712" y="3157131"/>
            <a:chExt cx="2918347" cy="2952849"/>
          </a:xfrm>
        </p:grpSpPr>
        <p:pic>
          <p:nvPicPr>
            <p:cNvPr id="5128" name="Picture 8" descr="The Coffee Bean &amp; Tea Leaf - Las Vegas, NV Restaurant | Menu + Delivery |  Seamless">
              <a:extLst>
                <a:ext uri="{FF2B5EF4-FFF2-40B4-BE49-F238E27FC236}">
                  <a16:creationId xmlns:a16="http://schemas.microsoft.com/office/drawing/2014/main" id="{D1105579-89E5-A4F0-3BE7-3C9C3553855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162100" y="3654519"/>
              <a:ext cx="2147684" cy="2147684"/>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DA5374B7-D97E-BC0A-CD88-89278A6DE43D}"/>
                </a:ext>
              </a:extLst>
            </p:cNvPr>
            <p:cNvSpPr txBox="1"/>
            <p:nvPr/>
          </p:nvSpPr>
          <p:spPr>
            <a:xfrm>
              <a:off x="8783895" y="5802203"/>
              <a:ext cx="2799164" cy="307777"/>
            </a:xfrm>
            <a:prstGeom prst="rect">
              <a:avLst/>
            </a:prstGeom>
            <a:noFill/>
          </p:spPr>
          <p:txBody>
            <a:bodyPr wrap="none" rtlCol="0">
              <a:spAutoFit/>
            </a:bodyPr>
            <a:lstStyle/>
            <a:p>
              <a:pPr algn="ctr"/>
              <a:r>
                <a:rPr lang="en-US" sz="1400" b="1">
                  <a:latin typeface="Sagona Book" panose="02020503050505020204" pitchFamily="18" charset="0"/>
                </a:rPr>
                <a:t>Cardamom Cream Cold Brew </a:t>
              </a:r>
            </a:p>
          </p:txBody>
        </p:sp>
        <p:pic>
          <p:nvPicPr>
            <p:cNvPr id="15" name="Picture 14">
              <a:extLst>
                <a:ext uri="{FF2B5EF4-FFF2-40B4-BE49-F238E27FC236}">
                  <a16:creationId xmlns:a16="http://schemas.microsoft.com/office/drawing/2014/main" id="{9EAA1A24-5F10-BF6E-E5AD-D25DE121EF1A}"/>
                </a:ext>
              </a:extLst>
            </p:cNvPr>
            <p:cNvPicPr>
              <a:picLocks noChangeAspect="1"/>
            </p:cNvPicPr>
            <p:nvPr/>
          </p:nvPicPr>
          <p:blipFill>
            <a:blip r:embed="rId8"/>
            <a:stretch>
              <a:fillRect/>
            </a:stretch>
          </p:blipFill>
          <p:spPr>
            <a:xfrm>
              <a:off x="8664712" y="3157131"/>
              <a:ext cx="994775" cy="994775"/>
            </a:xfrm>
            <a:prstGeom prst="rect">
              <a:avLst/>
            </a:prstGeom>
          </p:spPr>
        </p:pic>
      </p:grpSp>
      <p:grpSp>
        <p:nvGrpSpPr>
          <p:cNvPr id="20" name="Group 19">
            <a:extLst>
              <a:ext uri="{FF2B5EF4-FFF2-40B4-BE49-F238E27FC236}">
                <a16:creationId xmlns:a16="http://schemas.microsoft.com/office/drawing/2014/main" id="{A63FC931-577B-FDB6-F784-91ECEFCACA1A}"/>
              </a:ext>
            </a:extLst>
          </p:cNvPr>
          <p:cNvGrpSpPr/>
          <p:nvPr/>
        </p:nvGrpSpPr>
        <p:grpSpPr>
          <a:xfrm>
            <a:off x="5733177" y="1114799"/>
            <a:ext cx="2578682" cy="3846835"/>
            <a:chOff x="5787521" y="972543"/>
            <a:chExt cx="2578682" cy="3846835"/>
          </a:xfrm>
        </p:grpSpPr>
        <p:grpSp>
          <p:nvGrpSpPr>
            <p:cNvPr id="10" name="Group 9">
              <a:extLst>
                <a:ext uri="{FF2B5EF4-FFF2-40B4-BE49-F238E27FC236}">
                  <a16:creationId xmlns:a16="http://schemas.microsoft.com/office/drawing/2014/main" id="{45451AE3-464F-78BE-5FA0-77FFDC61325B}"/>
                </a:ext>
              </a:extLst>
            </p:cNvPr>
            <p:cNvGrpSpPr/>
            <p:nvPr/>
          </p:nvGrpSpPr>
          <p:grpSpPr>
            <a:xfrm>
              <a:off x="5796625" y="972543"/>
              <a:ext cx="2560471" cy="3846835"/>
              <a:chOff x="6201640" y="198438"/>
              <a:chExt cx="2560471" cy="3846835"/>
            </a:xfrm>
          </p:grpSpPr>
          <p:sp>
            <p:nvSpPr>
              <p:cNvPr id="9" name="TextBox 8">
                <a:extLst>
                  <a:ext uri="{FF2B5EF4-FFF2-40B4-BE49-F238E27FC236}">
                    <a16:creationId xmlns:a16="http://schemas.microsoft.com/office/drawing/2014/main" id="{893A92B9-C625-A1A7-E4CD-0B2DC6DF2D2A}"/>
                  </a:ext>
                </a:extLst>
              </p:cNvPr>
              <p:cNvSpPr txBox="1"/>
              <p:nvPr/>
            </p:nvSpPr>
            <p:spPr>
              <a:xfrm>
                <a:off x="6201640" y="3737496"/>
                <a:ext cx="2560471" cy="307777"/>
              </a:xfrm>
              <a:prstGeom prst="rect">
                <a:avLst/>
              </a:prstGeom>
              <a:noFill/>
            </p:spPr>
            <p:txBody>
              <a:bodyPr wrap="square" rtlCol="0">
                <a:spAutoFit/>
              </a:bodyPr>
              <a:lstStyle/>
              <a:p>
                <a:pPr algn="ctr"/>
                <a:r>
                  <a:rPr lang="en-US" sz="1400" b="1">
                    <a:latin typeface="Sagona Book" panose="02020503050505020204" pitchFamily="18" charset="0"/>
                  </a:rPr>
                  <a:t>Turkish Coffee</a:t>
                </a:r>
              </a:p>
            </p:txBody>
          </p:sp>
          <p:pic>
            <p:nvPicPr>
              <p:cNvPr id="5126" name="Picture 6">
                <a:extLst>
                  <a:ext uri="{FF2B5EF4-FFF2-40B4-BE49-F238E27FC236}">
                    <a16:creationId xmlns:a16="http://schemas.microsoft.com/office/drawing/2014/main" id="{CEA042FD-2903-BDA2-E3CC-767422B8A8E2}"/>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303157" y="198438"/>
                <a:ext cx="2357438" cy="565724"/>
              </a:xfrm>
              <a:prstGeom prst="rect">
                <a:avLst/>
              </a:prstGeom>
              <a:noFill/>
              <a:extLst>
                <a:ext uri="{909E8E84-426E-40DD-AFC4-6F175D3DCCD1}">
                  <a14:hiddenFill xmlns:a14="http://schemas.microsoft.com/office/drawing/2010/main">
                    <a:solidFill>
                      <a:srgbClr val="FFFFFF"/>
                    </a:solidFill>
                  </a14:hiddenFill>
                </a:ext>
              </a:extLst>
            </p:spPr>
          </p:pic>
        </p:grpSp>
        <p:pic>
          <p:nvPicPr>
            <p:cNvPr id="19" name="Picture 18" descr="A group of cups of coffee on a wooden tray&#10;&#10;Description automatically generated">
              <a:extLst>
                <a:ext uri="{FF2B5EF4-FFF2-40B4-BE49-F238E27FC236}">
                  <a16:creationId xmlns:a16="http://schemas.microsoft.com/office/drawing/2014/main" id="{F075805D-2780-B18D-77C1-30583C0DFAF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787521" y="1623625"/>
              <a:ext cx="2578682" cy="2829183"/>
            </a:xfrm>
            <a:prstGeom prst="rect">
              <a:avLst/>
            </a:prstGeom>
          </p:spPr>
        </p:pic>
      </p:grpSp>
    </p:spTree>
    <p:extLst>
      <p:ext uri="{BB962C8B-B14F-4D97-AF65-F5344CB8AC3E}">
        <p14:creationId xmlns:p14="http://schemas.microsoft.com/office/powerpoint/2010/main" val="95346443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A9EEB2-7859-DC25-19BB-0E89FEF0B253}"/>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FFE56FC9-7C85-C335-018C-DB2CB4A01E8E}"/>
              </a:ext>
            </a:extLst>
          </p:cNvPr>
          <p:cNvSpPr>
            <a:spLocks noGrp="1"/>
          </p:cNvSpPr>
          <p:nvPr>
            <p:ph type="body" sz="quarter" idx="20"/>
          </p:nvPr>
        </p:nvSpPr>
        <p:spPr>
          <a:xfrm>
            <a:off x="548329" y="1160401"/>
            <a:ext cx="3933882" cy="486223"/>
          </a:xfrm>
        </p:spPr>
        <p:txBody>
          <a:bodyPr vert="horz" wrap="square" lIns="0" tIns="0" rIns="0" bIns="0" rtlCol="0" anchor="t">
            <a:normAutofit/>
          </a:bodyPr>
          <a:lstStyle/>
          <a:p>
            <a:r>
              <a:rPr lang="en-US">
                <a:latin typeface="Avenir Next LT Pro Demi"/>
              </a:rPr>
              <a:t>Spicy and … </a:t>
            </a:r>
            <a:endParaRPr lang="en-US"/>
          </a:p>
        </p:txBody>
      </p:sp>
      <p:sp>
        <p:nvSpPr>
          <p:cNvPr id="2" name="Text Placeholder 1">
            <a:extLst>
              <a:ext uri="{FF2B5EF4-FFF2-40B4-BE49-F238E27FC236}">
                <a16:creationId xmlns:a16="http://schemas.microsoft.com/office/drawing/2014/main" id="{21C1DFA1-6A7B-A30C-D683-4C5D7E629D4C}"/>
              </a:ext>
            </a:extLst>
          </p:cNvPr>
          <p:cNvSpPr>
            <a:spLocks noGrp="1"/>
          </p:cNvSpPr>
          <p:nvPr>
            <p:ph type="body" sz="quarter" idx="11"/>
          </p:nvPr>
        </p:nvSpPr>
        <p:spPr/>
        <p:txBody>
          <a:bodyPr vert="horz" wrap="square" lIns="0" tIns="0" rIns="0" bIns="0" rtlCol="0" anchor="t">
            <a:spAutoFit/>
          </a:bodyPr>
          <a:lstStyle/>
          <a:p>
            <a:r>
              <a:rPr lang="en-US">
                <a:latin typeface="Avenir Next LT Pro"/>
              </a:rPr>
              <a:t>Trends</a:t>
            </a:r>
            <a:endParaRPr lang="en-US"/>
          </a:p>
        </p:txBody>
      </p:sp>
      <p:sp>
        <p:nvSpPr>
          <p:cNvPr id="16" name="Content Placeholder 2">
            <a:extLst>
              <a:ext uri="{FF2B5EF4-FFF2-40B4-BE49-F238E27FC236}">
                <a16:creationId xmlns:a16="http://schemas.microsoft.com/office/drawing/2014/main" id="{EFEF8397-368A-4B3B-1745-75F11F99B64E}"/>
              </a:ext>
            </a:extLst>
          </p:cNvPr>
          <p:cNvSpPr>
            <a:spLocks noGrp="1"/>
          </p:cNvSpPr>
          <p:nvPr>
            <p:ph type="body" sz="quarter" idx="4294967295"/>
          </p:nvPr>
        </p:nvSpPr>
        <p:spPr>
          <a:xfrm>
            <a:off x="548328" y="1895155"/>
            <a:ext cx="4824173" cy="4177554"/>
          </a:xfrm>
        </p:spPr>
        <p:txBody>
          <a:bodyPr vert="horz" wrap="square" lIns="0" tIns="0" rIns="0" bIns="0" rtlCol="0" anchor="t">
            <a:spAutoFit/>
          </a:bodyPr>
          <a:lstStyle/>
          <a:p>
            <a:pPr marL="0" indent="0">
              <a:spcBef>
                <a:spcPts val="1600"/>
              </a:spcBef>
              <a:buNone/>
            </a:pPr>
            <a:r>
              <a:rPr lang="en-US" sz="1600" dirty="0">
                <a:latin typeface="Sagona Book"/>
              </a:rPr>
              <a:t>Over the past year, sweet and spicy combinations (“swicy”) have dominated menus. Now, consumers are embracing a broader range of spicy flavors, including </a:t>
            </a:r>
            <a:r>
              <a:rPr lang="en-US" sz="1600" b="1" dirty="0">
                <a:latin typeface="Sagona Book"/>
              </a:rPr>
              <a:t>spice with unique combinations of sweet, savory, and umami elements.</a:t>
            </a:r>
            <a:r>
              <a:rPr lang="en-US" sz="1600" dirty="0">
                <a:latin typeface="Sagona Book"/>
              </a:rPr>
              <a:t> This shift is driving interest in globally inspired heat and complex flavor profiles.</a:t>
            </a:r>
            <a:r>
              <a:rPr lang="en-US" sz="1600" baseline="30000" dirty="0">
                <a:latin typeface="Sagona Book"/>
              </a:rPr>
              <a:t>1</a:t>
            </a:r>
          </a:p>
          <a:p>
            <a:pPr marL="0" indent="0">
              <a:spcBef>
                <a:spcPts val="1600"/>
              </a:spcBef>
              <a:buNone/>
            </a:pPr>
            <a:r>
              <a:rPr lang="en-US" sz="1600" dirty="0">
                <a:latin typeface="Sagona Book"/>
              </a:rPr>
              <a:t>Global sauces and condiments, such as </a:t>
            </a:r>
            <a:r>
              <a:rPr lang="en-US" sz="1600" b="1" dirty="0">
                <a:latin typeface="Sagona Book"/>
              </a:rPr>
              <a:t>Tajín, gochujang, sambal, and salsa </a:t>
            </a:r>
            <a:r>
              <a:rPr lang="en-US" sz="1600" b="1" dirty="0" err="1">
                <a:latin typeface="Sagona Book"/>
              </a:rPr>
              <a:t>macha</a:t>
            </a:r>
            <a:r>
              <a:rPr lang="en-US" sz="1600" b="1" dirty="0">
                <a:latin typeface="Sagona Book"/>
              </a:rPr>
              <a:t> </a:t>
            </a:r>
            <a:r>
              <a:rPr lang="en-US" sz="1600" dirty="0">
                <a:latin typeface="Sagona Book"/>
              </a:rPr>
              <a:t>(a thick, spicy Mexican salsa), are growing on menus, with Tajín seeing a </a:t>
            </a:r>
            <a:r>
              <a:rPr lang="en-US" sz="1600" b="1" dirty="0">
                <a:latin typeface="Sagona Book"/>
              </a:rPr>
              <a:t>259% increase </a:t>
            </a:r>
            <a:r>
              <a:rPr lang="en-US" sz="1600" dirty="0">
                <a:latin typeface="Sagona Book"/>
              </a:rPr>
              <a:t>in 4-year growth and salsa </a:t>
            </a:r>
            <a:r>
              <a:rPr lang="en-US" sz="1600" dirty="0" err="1">
                <a:latin typeface="Sagona Book"/>
              </a:rPr>
              <a:t>macha</a:t>
            </a:r>
            <a:r>
              <a:rPr lang="en-US" sz="1600" dirty="0">
                <a:latin typeface="Sagona Book"/>
              </a:rPr>
              <a:t> </a:t>
            </a:r>
            <a:r>
              <a:rPr lang="en-US" sz="1600" b="1" dirty="0">
                <a:latin typeface="Sagona Book"/>
              </a:rPr>
              <a:t>rising 81%.</a:t>
            </a:r>
            <a:r>
              <a:rPr lang="en-US" sz="1600" baseline="30000" dirty="0">
                <a:latin typeface="Sagona Book"/>
              </a:rPr>
              <a:t>1</a:t>
            </a:r>
          </a:p>
          <a:p>
            <a:pPr marL="0" indent="0">
              <a:spcBef>
                <a:spcPts val="1600"/>
              </a:spcBef>
              <a:buNone/>
            </a:pPr>
            <a:r>
              <a:rPr lang="en-US" sz="1600" dirty="0">
                <a:latin typeface="Sagona Book"/>
              </a:rPr>
              <a:t>Operators should offer </a:t>
            </a:r>
            <a:r>
              <a:rPr lang="en-US" sz="1600" b="1" dirty="0">
                <a:latin typeface="Sagona Book"/>
              </a:rPr>
              <a:t>bold, multifaceted spice profiles </a:t>
            </a:r>
            <a:r>
              <a:rPr lang="en-US" sz="1600" dirty="0">
                <a:latin typeface="Sagona Book"/>
              </a:rPr>
              <a:t>that resonate with adventurous diners. 66% like or love the term “spicy.”</a:t>
            </a:r>
            <a:r>
              <a:rPr lang="en-US" sz="1600" baseline="30000" dirty="0">
                <a:latin typeface="Sagona Book"/>
              </a:rPr>
              <a:t> 2</a:t>
            </a:r>
            <a:r>
              <a:rPr lang="en-US" sz="1600" dirty="0">
                <a:latin typeface="Sagona Book"/>
              </a:rPr>
              <a:t> And terms like "swicy" and the newer "</a:t>
            </a:r>
            <a:r>
              <a:rPr lang="en-US" sz="1600" dirty="0" err="1">
                <a:latin typeface="Sagona Book"/>
              </a:rPr>
              <a:t>swalty</a:t>
            </a:r>
            <a:r>
              <a:rPr lang="en-US" sz="1600" dirty="0">
                <a:latin typeface="Sagona Book"/>
              </a:rPr>
              <a:t>" (sweet + salty) are gaining traction.</a:t>
            </a:r>
            <a:r>
              <a:rPr lang="en-US" sz="1600" baseline="30000" dirty="0">
                <a:latin typeface="Sagona Book"/>
              </a:rPr>
              <a:t>3</a:t>
            </a:r>
            <a:r>
              <a:rPr lang="en-US" sz="1600" dirty="0">
                <a:latin typeface="Sagona Book"/>
              </a:rPr>
              <a:t> </a:t>
            </a:r>
          </a:p>
        </p:txBody>
      </p:sp>
      <p:pic>
        <p:nvPicPr>
          <p:cNvPr id="2050" name="Picture 2">
            <a:extLst>
              <a:ext uri="{FF2B5EF4-FFF2-40B4-BE49-F238E27FC236}">
                <a16:creationId xmlns:a16="http://schemas.microsoft.com/office/drawing/2014/main" id="{757C0BE5-EF35-4BA9-836E-9E644B8F947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27989" y="6418505"/>
            <a:ext cx="1629165" cy="2708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 name="Group 5">
            <a:extLst>
              <a:ext uri="{FF2B5EF4-FFF2-40B4-BE49-F238E27FC236}">
                <a16:creationId xmlns:a16="http://schemas.microsoft.com/office/drawing/2014/main" id="{1AFCBA6F-4C6A-1AD7-D007-99365D050ECC}"/>
              </a:ext>
            </a:extLst>
          </p:cNvPr>
          <p:cNvGrpSpPr/>
          <p:nvPr/>
        </p:nvGrpSpPr>
        <p:grpSpPr>
          <a:xfrm>
            <a:off x="7541946" y="899668"/>
            <a:ext cx="3496057" cy="2518557"/>
            <a:chOff x="7476743" y="516324"/>
            <a:chExt cx="4166928" cy="2851471"/>
          </a:xfrm>
        </p:grpSpPr>
        <p:pic>
          <p:nvPicPr>
            <p:cNvPr id="4" name="Picture 2" descr="Charleys KIMCHI FRIES | Charleys Cheesesteaks">
              <a:extLst>
                <a:ext uri="{FF2B5EF4-FFF2-40B4-BE49-F238E27FC236}">
                  <a16:creationId xmlns:a16="http://schemas.microsoft.com/office/drawing/2014/main" id="{5CABA677-D552-E18D-E1FD-F0AE2EC0D63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52771" y="516324"/>
              <a:ext cx="3390900" cy="22606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A53CD1D2-DB53-CFBB-2CFB-FB764002955A}"/>
                </a:ext>
              </a:extLst>
            </p:cNvPr>
            <p:cNvSpPr txBox="1"/>
            <p:nvPr/>
          </p:nvSpPr>
          <p:spPr>
            <a:xfrm>
              <a:off x="8440091" y="2775414"/>
              <a:ext cx="3016258" cy="592381"/>
            </a:xfrm>
            <a:prstGeom prst="rect">
              <a:avLst/>
            </a:prstGeom>
            <a:noFill/>
          </p:spPr>
          <p:txBody>
            <a:bodyPr wrap="square" rtlCol="0">
              <a:spAutoFit/>
            </a:bodyPr>
            <a:lstStyle/>
            <a:p>
              <a:pPr algn="ctr"/>
              <a:r>
                <a:rPr lang="en-US" sz="1400" b="1">
                  <a:latin typeface="Sagona Book" panose="02020503050505020204" pitchFamily="18" charset="0"/>
                </a:rPr>
                <a:t>Kimchi Fries with Gochujang Sauce</a:t>
              </a:r>
            </a:p>
          </p:txBody>
        </p:sp>
        <p:pic>
          <p:nvPicPr>
            <p:cNvPr id="2052" name="Picture 4" descr="Charley's Philly Steaks">
              <a:extLst>
                <a:ext uri="{FF2B5EF4-FFF2-40B4-BE49-F238E27FC236}">
                  <a16:creationId xmlns:a16="http://schemas.microsoft.com/office/drawing/2014/main" id="{F4190541-8988-AC71-3AE4-87396D03DD1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76743" y="590870"/>
              <a:ext cx="1552056" cy="67639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8" name="Group 7">
            <a:extLst>
              <a:ext uri="{FF2B5EF4-FFF2-40B4-BE49-F238E27FC236}">
                <a16:creationId xmlns:a16="http://schemas.microsoft.com/office/drawing/2014/main" id="{D4764E52-CDE6-CE96-F05B-3A176B70327D}"/>
              </a:ext>
            </a:extLst>
          </p:cNvPr>
          <p:cNvGrpSpPr/>
          <p:nvPr/>
        </p:nvGrpSpPr>
        <p:grpSpPr>
          <a:xfrm>
            <a:off x="5458176" y="1103223"/>
            <a:ext cx="2577824" cy="4457185"/>
            <a:chOff x="6308587" y="816186"/>
            <a:chExt cx="2577824" cy="4457185"/>
          </a:xfrm>
        </p:grpSpPr>
        <p:pic>
          <p:nvPicPr>
            <p:cNvPr id="2054" name="Picture 6" descr="Cold Stone Creamery is Turning up the Heat">
              <a:extLst>
                <a:ext uri="{FF2B5EF4-FFF2-40B4-BE49-F238E27FC236}">
                  <a16:creationId xmlns:a16="http://schemas.microsoft.com/office/drawing/2014/main" id="{715D126C-985E-2222-8524-9578AC7F194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521174" y="1958975"/>
              <a:ext cx="2152650" cy="2786602"/>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3DCF5825-7314-8E5C-4599-ABE2CEF4AAA4}"/>
                </a:ext>
              </a:extLst>
            </p:cNvPr>
            <p:cNvSpPr txBox="1"/>
            <p:nvPr/>
          </p:nvSpPr>
          <p:spPr>
            <a:xfrm>
              <a:off x="6521174" y="4750151"/>
              <a:ext cx="2152650" cy="523220"/>
            </a:xfrm>
            <a:prstGeom prst="rect">
              <a:avLst/>
            </a:prstGeom>
            <a:noFill/>
          </p:spPr>
          <p:txBody>
            <a:bodyPr wrap="square" rtlCol="0">
              <a:spAutoFit/>
            </a:bodyPr>
            <a:lstStyle/>
            <a:p>
              <a:pPr algn="ctr"/>
              <a:r>
                <a:rPr lang="en-US" sz="1400" b="1">
                  <a:latin typeface="Sagona Book" panose="02020503050505020204" pitchFamily="18" charset="0"/>
                </a:rPr>
                <a:t>For the Love of Hot Honey™️</a:t>
              </a:r>
            </a:p>
          </p:txBody>
        </p:sp>
        <p:pic>
          <p:nvPicPr>
            <p:cNvPr id="2056" name="Picture 8" descr="Download Cold Stone Creamery Logo in SVG Vector or PNG File Format - Logo .wine">
              <a:extLst>
                <a:ext uri="{FF2B5EF4-FFF2-40B4-BE49-F238E27FC236}">
                  <a16:creationId xmlns:a16="http://schemas.microsoft.com/office/drawing/2014/main" id="{89F635A0-FCE7-1B94-F967-70144EA8893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308587" y="816186"/>
              <a:ext cx="2577824" cy="171854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0" name="Group 9">
            <a:extLst>
              <a:ext uri="{FF2B5EF4-FFF2-40B4-BE49-F238E27FC236}">
                <a16:creationId xmlns:a16="http://schemas.microsoft.com/office/drawing/2014/main" id="{1985B940-1CFE-6550-B761-9A2D84A642D3}"/>
              </a:ext>
            </a:extLst>
          </p:cNvPr>
          <p:cNvGrpSpPr/>
          <p:nvPr/>
        </p:nvGrpSpPr>
        <p:grpSpPr>
          <a:xfrm>
            <a:off x="8252111" y="3695555"/>
            <a:ext cx="3359065" cy="2243193"/>
            <a:chOff x="8610377" y="3508187"/>
            <a:chExt cx="3359065" cy="2243193"/>
          </a:xfrm>
        </p:grpSpPr>
        <p:pic>
          <p:nvPicPr>
            <p:cNvPr id="2058" name="Picture 10" descr="Taco Cabana - Taco Cabana IH 30 (266) - Order Online">
              <a:extLst>
                <a:ext uri="{FF2B5EF4-FFF2-40B4-BE49-F238E27FC236}">
                  <a16:creationId xmlns:a16="http://schemas.microsoft.com/office/drawing/2014/main" id="{6C6A037D-A786-059A-B80D-6D96EF5ECEF0}"/>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2131" t="17014" r="6702" b="14844"/>
            <a:stretch/>
          </p:blipFill>
          <p:spPr bwMode="auto">
            <a:xfrm>
              <a:off x="8610377" y="3769797"/>
              <a:ext cx="3359065" cy="1673806"/>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77742D69-381E-FC33-551E-F729682EB872}"/>
                </a:ext>
              </a:extLst>
            </p:cNvPr>
            <p:cNvSpPr txBox="1"/>
            <p:nvPr/>
          </p:nvSpPr>
          <p:spPr>
            <a:xfrm>
              <a:off x="9361305" y="5443603"/>
              <a:ext cx="2121093" cy="307777"/>
            </a:xfrm>
            <a:prstGeom prst="rect">
              <a:avLst/>
            </a:prstGeom>
            <a:noFill/>
          </p:spPr>
          <p:txBody>
            <a:bodyPr wrap="none" rtlCol="0">
              <a:spAutoFit/>
            </a:bodyPr>
            <a:lstStyle/>
            <a:p>
              <a:pPr algn="ctr"/>
              <a:r>
                <a:rPr lang="en-US" sz="1400" b="1">
                  <a:latin typeface="Sagona Book" panose="02020503050505020204" pitchFamily="18" charset="0"/>
                </a:rPr>
                <a:t>Tajin Mango Fried Pie</a:t>
              </a:r>
            </a:p>
          </p:txBody>
        </p:sp>
        <p:pic>
          <p:nvPicPr>
            <p:cNvPr id="2060" name="Picture 12" descr="Taco Cabana | Mexican Fast Casual Restaurant">
              <a:extLst>
                <a:ext uri="{FF2B5EF4-FFF2-40B4-BE49-F238E27FC236}">
                  <a16:creationId xmlns:a16="http://schemas.microsoft.com/office/drawing/2014/main" id="{BCF1A027-3EBB-AF47-63C7-DF22CBEB4E34}"/>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463772" y="3508187"/>
              <a:ext cx="1652273" cy="523220"/>
            </a:xfrm>
            <a:prstGeom prst="rect">
              <a:avLst/>
            </a:prstGeom>
            <a:noFill/>
            <a:extLst>
              <a:ext uri="{909E8E84-426E-40DD-AFC4-6F175D3DCCD1}">
                <a14:hiddenFill xmlns:a14="http://schemas.microsoft.com/office/drawing/2010/main">
                  <a:solidFill>
                    <a:srgbClr val="FFFFFF"/>
                  </a:solidFill>
                </a14:hiddenFill>
              </a:ext>
            </a:extLst>
          </p:spPr>
        </p:pic>
      </p:grpSp>
      <p:sp>
        <p:nvSpPr>
          <p:cNvPr id="11" name="TextBox 10">
            <a:extLst>
              <a:ext uri="{FF2B5EF4-FFF2-40B4-BE49-F238E27FC236}">
                <a16:creationId xmlns:a16="http://schemas.microsoft.com/office/drawing/2014/main" id="{98A461B8-585A-4394-E123-E8543ADD2B0C}"/>
              </a:ext>
            </a:extLst>
          </p:cNvPr>
          <p:cNvSpPr txBox="1"/>
          <p:nvPr/>
        </p:nvSpPr>
        <p:spPr>
          <a:xfrm>
            <a:off x="6727400" y="6326309"/>
            <a:ext cx="4703532" cy="553998"/>
          </a:xfrm>
          <a:prstGeom prst="rect">
            <a:avLst/>
          </a:prstGeom>
          <a:noFill/>
        </p:spPr>
        <p:txBody>
          <a:bodyPr wrap="none" rtlCol="0">
            <a:spAutoFit/>
          </a:bodyPr>
          <a:lstStyle/>
          <a:p>
            <a:r>
              <a:rPr lang="en-US" sz="1000" dirty="0">
                <a:solidFill>
                  <a:schemeClr val="bg1">
                    <a:lumMod val="50000"/>
                  </a:schemeClr>
                </a:solidFill>
              </a:rPr>
              <a:t>1 </a:t>
            </a:r>
            <a:r>
              <a:rPr lang="en-US" sz="1000" dirty="0" err="1">
                <a:solidFill>
                  <a:schemeClr val="bg1">
                    <a:lumMod val="50000"/>
                  </a:schemeClr>
                </a:solidFill>
              </a:rPr>
              <a:t>Datassential</a:t>
            </a:r>
            <a:r>
              <a:rPr lang="en-US" sz="1000" dirty="0">
                <a:solidFill>
                  <a:schemeClr val="bg1">
                    <a:lumMod val="50000"/>
                  </a:schemeClr>
                </a:solidFill>
              </a:rPr>
              <a:t> Menu Trends, 2024.</a:t>
            </a:r>
          </a:p>
          <a:p>
            <a:r>
              <a:rPr lang="en-US" sz="1000" dirty="0">
                <a:solidFill>
                  <a:schemeClr val="bg1">
                    <a:lumMod val="50000"/>
                  </a:schemeClr>
                </a:solidFill>
              </a:rPr>
              <a:t>2 </a:t>
            </a:r>
            <a:r>
              <a:rPr lang="en-US" sz="1000" dirty="0" err="1">
                <a:solidFill>
                  <a:schemeClr val="bg1">
                    <a:lumMod val="50000"/>
                  </a:schemeClr>
                </a:solidFill>
              </a:rPr>
              <a:t>Datassential’s</a:t>
            </a:r>
            <a:r>
              <a:rPr lang="en-US" sz="1000" dirty="0">
                <a:solidFill>
                  <a:schemeClr val="bg1">
                    <a:lumMod val="50000"/>
                  </a:schemeClr>
                </a:solidFill>
              </a:rPr>
              <a:t> Consumer Preferences Platform. </a:t>
            </a:r>
          </a:p>
          <a:p>
            <a:r>
              <a:rPr lang="en-US" sz="1000" dirty="0">
                <a:solidFill>
                  <a:schemeClr val="bg1">
                    <a:lumMod val="50000"/>
                  </a:schemeClr>
                </a:solidFill>
              </a:rPr>
              <a:t>3 The New York Post, Gen Z cancels Ranch dressing – and other 2025 trends, 2024.</a:t>
            </a:r>
          </a:p>
        </p:txBody>
      </p:sp>
      <p:pic>
        <p:nvPicPr>
          <p:cNvPr id="13" name="Picture 12" descr="A red circle with white outline of chili peppers and a plus sign&#10;&#10;Description automatically generated">
            <a:extLst>
              <a:ext uri="{FF2B5EF4-FFF2-40B4-BE49-F238E27FC236}">
                <a16:creationId xmlns:a16="http://schemas.microsoft.com/office/drawing/2014/main" id="{97F9C930-C6D9-C492-3DBF-813FB1922975}"/>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1125416" y="-731"/>
            <a:ext cx="1036417" cy="1036417"/>
          </a:xfrm>
          <a:prstGeom prst="rect">
            <a:avLst/>
          </a:prstGeom>
        </p:spPr>
      </p:pic>
    </p:spTree>
    <p:extLst>
      <p:ext uri="{BB962C8B-B14F-4D97-AF65-F5344CB8AC3E}">
        <p14:creationId xmlns:p14="http://schemas.microsoft.com/office/powerpoint/2010/main" val="81883895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A9EEB2-7859-DC25-19BB-0E89FEF0B253}"/>
            </a:ext>
          </a:extLst>
        </p:cNvPr>
        <p:cNvGrpSpPr/>
        <p:nvPr/>
      </p:nvGrpSpPr>
      <p:grpSpPr>
        <a:xfrm>
          <a:off x="0" y="0"/>
          <a:ext cx="0" cy="0"/>
          <a:chOff x="0" y="0"/>
          <a:chExt cx="0" cy="0"/>
        </a:xfrm>
      </p:grpSpPr>
      <p:pic>
        <p:nvPicPr>
          <p:cNvPr id="13" name="Picture 12" descr="A blue circle with a bowl of noodles and a phone&#10;&#10;Description automatically generated">
            <a:extLst>
              <a:ext uri="{FF2B5EF4-FFF2-40B4-BE49-F238E27FC236}">
                <a16:creationId xmlns:a16="http://schemas.microsoft.com/office/drawing/2014/main" id="{66533A44-2E32-C742-377C-4E73A850F71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25415" y="-732"/>
            <a:ext cx="1036417" cy="1036417"/>
          </a:xfrm>
          <a:prstGeom prst="rect">
            <a:avLst/>
          </a:prstGeom>
        </p:spPr>
      </p:pic>
      <p:sp>
        <p:nvSpPr>
          <p:cNvPr id="3" name="Text Placeholder 2">
            <a:extLst>
              <a:ext uri="{FF2B5EF4-FFF2-40B4-BE49-F238E27FC236}">
                <a16:creationId xmlns:a16="http://schemas.microsoft.com/office/drawing/2014/main" id="{FFE56FC9-7C85-C335-018C-DB2CB4A01E8E}"/>
              </a:ext>
            </a:extLst>
          </p:cNvPr>
          <p:cNvSpPr>
            <a:spLocks noGrp="1"/>
          </p:cNvSpPr>
          <p:nvPr>
            <p:ph type="body" sz="quarter" idx="20"/>
          </p:nvPr>
        </p:nvSpPr>
        <p:spPr/>
        <p:txBody>
          <a:bodyPr vert="horz" wrap="square" lIns="0" tIns="0" rIns="0" bIns="0" rtlCol="0" anchor="t">
            <a:normAutofit/>
          </a:bodyPr>
          <a:lstStyle/>
          <a:p>
            <a:r>
              <a:rPr lang="en-US">
                <a:latin typeface="Avenir Next LT Pro Demi"/>
              </a:rPr>
              <a:t>Social Media Sensations</a:t>
            </a:r>
            <a:endParaRPr lang="en-US"/>
          </a:p>
        </p:txBody>
      </p:sp>
      <p:sp>
        <p:nvSpPr>
          <p:cNvPr id="2" name="Text Placeholder 1">
            <a:extLst>
              <a:ext uri="{FF2B5EF4-FFF2-40B4-BE49-F238E27FC236}">
                <a16:creationId xmlns:a16="http://schemas.microsoft.com/office/drawing/2014/main" id="{21C1DFA1-6A7B-A30C-D683-4C5D7E629D4C}"/>
              </a:ext>
            </a:extLst>
          </p:cNvPr>
          <p:cNvSpPr>
            <a:spLocks noGrp="1"/>
          </p:cNvSpPr>
          <p:nvPr>
            <p:ph type="body" sz="quarter" idx="11"/>
          </p:nvPr>
        </p:nvSpPr>
        <p:spPr/>
        <p:txBody>
          <a:bodyPr vert="horz" wrap="square" lIns="0" tIns="0" rIns="0" bIns="0" rtlCol="0" anchor="t">
            <a:spAutoFit/>
          </a:bodyPr>
          <a:lstStyle/>
          <a:p>
            <a:r>
              <a:rPr lang="en-US">
                <a:latin typeface="Avenir Next LT Pro"/>
              </a:rPr>
              <a:t>Trends</a:t>
            </a:r>
            <a:endParaRPr lang="en-US"/>
          </a:p>
        </p:txBody>
      </p:sp>
      <p:sp>
        <p:nvSpPr>
          <p:cNvPr id="16" name="Content Placeholder 2">
            <a:extLst>
              <a:ext uri="{FF2B5EF4-FFF2-40B4-BE49-F238E27FC236}">
                <a16:creationId xmlns:a16="http://schemas.microsoft.com/office/drawing/2014/main" id="{EFEF8397-368A-4B3B-1745-75F11F99B64E}"/>
              </a:ext>
            </a:extLst>
          </p:cNvPr>
          <p:cNvSpPr>
            <a:spLocks noGrp="1"/>
          </p:cNvSpPr>
          <p:nvPr>
            <p:ph type="body" sz="quarter" idx="4294967295"/>
          </p:nvPr>
        </p:nvSpPr>
        <p:spPr>
          <a:xfrm>
            <a:off x="548328" y="1958975"/>
            <a:ext cx="4966647" cy="4262064"/>
          </a:xfrm>
        </p:spPr>
        <p:txBody>
          <a:bodyPr vert="horz" wrap="square" lIns="0" tIns="0" rIns="0" bIns="0" rtlCol="0" anchor="t">
            <a:spAutoFit/>
          </a:bodyPr>
          <a:lstStyle/>
          <a:p>
            <a:pPr marL="0" indent="0">
              <a:buNone/>
            </a:pPr>
            <a:r>
              <a:rPr lang="en-US" sz="1600" dirty="0">
                <a:latin typeface="Sagona Book"/>
              </a:rPr>
              <a:t>Social media platforms like </a:t>
            </a:r>
            <a:r>
              <a:rPr lang="en-US" sz="1600" b="1" dirty="0">
                <a:latin typeface="Sagona Book"/>
              </a:rPr>
              <a:t>TikTok and Instagram have become powerful trendsetters </a:t>
            </a:r>
            <a:r>
              <a:rPr lang="en-US" sz="1600" dirty="0">
                <a:latin typeface="Sagona Book"/>
              </a:rPr>
              <a:t>in the foodservice industry. </a:t>
            </a:r>
          </a:p>
          <a:p>
            <a:pPr marL="0" indent="0">
              <a:buNone/>
            </a:pPr>
            <a:endParaRPr lang="en-US" sz="1600">
              <a:latin typeface="Sagona Book" panose="02020503050505020204" pitchFamily="18" charset="0"/>
            </a:endParaRPr>
          </a:p>
          <a:p>
            <a:pPr marL="0" indent="0">
              <a:buNone/>
            </a:pPr>
            <a:r>
              <a:rPr lang="en-US" sz="1600" dirty="0">
                <a:latin typeface="Sagona Book"/>
              </a:rPr>
              <a:t>Viral food challenges, visually stunning dishes, and influencer collaborations are quickly </a:t>
            </a:r>
            <a:r>
              <a:rPr lang="en-US" sz="1600" b="1" dirty="0">
                <a:latin typeface="Sagona Book"/>
              </a:rPr>
              <a:t>shaping consumer preferences and driving menu innovation</a:t>
            </a:r>
            <a:r>
              <a:rPr lang="en-US" sz="1600" dirty="0">
                <a:latin typeface="Sagona Book"/>
              </a:rPr>
              <a:t>, making social media a key player in the culinary landscape.</a:t>
            </a:r>
          </a:p>
          <a:p>
            <a:pPr marL="0" indent="0">
              <a:buNone/>
            </a:pPr>
            <a:endParaRPr lang="en-US" sz="2000">
              <a:latin typeface="Sagona Book"/>
            </a:endParaRPr>
          </a:p>
          <a:p>
            <a:pPr marL="0" indent="0">
              <a:buNone/>
            </a:pPr>
            <a:r>
              <a:rPr lang="en-US" sz="2400" b="1" dirty="0">
                <a:latin typeface="Sagona Book"/>
              </a:rPr>
              <a:t>96% </a:t>
            </a:r>
            <a:r>
              <a:rPr lang="en-US" sz="1600" dirty="0">
                <a:latin typeface="Sagona Book"/>
              </a:rPr>
              <a:t>of consumers use at least one platform of social media.</a:t>
            </a:r>
            <a:r>
              <a:rPr lang="en-US" sz="1600" baseline="30000" dirty="0">
                <a:latin typeface="Sagona Book"/>
              </a:rPr>
              <a:t>1</a:t>
            </a:r>
            <a:endParaRPr lang="en-US" sz="1600" baseline="30000" dirty="0"/>
          </a:p>
          <a:p>
            <a:pPr marL="0" indent="0">
              <a:buClr>
                <a:srgbClr val="413163"/>
              </a:buClr>
              <a:buNone/>
            </a:pPr>
            <a:endParaRPr lang="en-US" sz="2000"/>
          </a:p>
          <a:p>
            <a:pPr marL="0" indent="0">
              <a:buClr>
                <a:srgbClr val="413163"/>
              </a:buClr>
              <a:buNone/>
            </a:pPr>
            <a:endParaRPr lang="en-US"/>
          </a:p>
        </p:txBody>
      </p:sp>
      <p:pic>
        <p:nvPicPr>
          <p:cNvPr id="2050" name="Picture 2">
            <a:extLst>
              <a:ext uri="{FF2B5EF4-FFF2-40B4-BE49-F238E27FC236}">
                <a16:creationId xmlns:a16="http://schemas.microsoft.com/office/drawing/2014/main" id="{757C0BE5-EF35-4BA9-836E-9E644B8F947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27989" y="6418505"/>
            <a:ext cx="1629165" cy="2708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F886E52E-AABF-9E74-12AE-1C6C204704C8}"/>
              </a:ext>
            </a:extLst>
          </p:cNvPr>
          <p:cNvSpPr txBox="1"/>
          <p:nvPr/>
        </p:nvSpPr>
        <p:spPr>
          <a:xfrm>
            <a:off x="8258175" y="6418505"/>
            <a:ext cx="3256020" cy="246221"/>
          </a:xfrm>
          <a:prstGeom prst="rect">
            <a:avLst/>
          </a:prstGeom>
          <a:noFill/>
        </p:spPr>
        <p:txBody>
          <a:bodyPr wrap="none" rtlCol="0">
            <a:spAutoFit/>
          </a:bodyPr>
          <a:lstStyle/>
          <a:p>
            <a:r>
              <a:rPr lang="en-US" sz="1000">
                <a:solidFill>
                  <a:schemeClr val="bg1">
                    <a:lumMod val="50000"/>
                  </a:schemeClr>
                </a:solidFill>
              </a:rPr>
              <a:t>1 </a:t>
            </a:r>
            <a:r>
              <a:rPr lang="en-US" sz="1000" err="1">
                <a:solidFill>
                  <a:schemeClr val="bg1">
                    <a:lumMod val="50000"/>
                  </a:schemeClr>
                </a:solidFill>
              </a:rPr>
              <a:t>Datassential</a:t>
            </a:r>
            <a:r>
              <a:rPr lang="en-US" sz="1000">
                <a:solidFill>
                  <a:schemeClr val="bg1">
                    <a:lumMod val="50000"/>
                  </a:schemeClr>
                </a:solidFill>
              </a:rPr>
              <a:t>, Social Media Sensations, October 2024.</a:t>
            </a:r>
          </a:p>
        </p:txBody>
      </p:sp>
      <p:grpSp>
        <p:nvGrpSpPr>
          <p:cNvPr id="10" name="Group 9">
            <a:extLst>
              <a:ext uri="{FF2B5EF4-FFF2-40B4-BE49-F238E27FC236}">
                <a16:creationId xmlns:a16="http://schemas.microsoft.com/office/drawing/2014/main" id="{972E7701-B9AB-D139-3A1A-111471B707F5}"/>
              </a:ext>
            </a:extLst>
          </p:cNvPr>
          <p:cNvGrpSpPr/>
          <p:nvPr/>
        </p:nvGrpSpPr>
        <p:grpSpPr>
          <a:xfrm>
            <a:off x="5634063" y="1418429"/>
            <a:ext cx="2194683" cy="4225312"/>
            <a:chOff x="5934907" y="425865"/>
            <a:chExt cx="2194683" cy="4225312"/>
          </a:xfrm>
        </p:grpSpPr>
        <p:grpSp>
          <p:nvGrpSpPr>
            <p:cNvPr id="9" name="Group 8">
              <a:extLst>
                <a:ext uri="{FF2B5EF4-FFF2-40B4-BE49-F238E27FC236}">
                  <a16:creationId xmlns:a16="http://schemas.microsoft.com/office/drawing/2014/main" id="{74071F60-7F35-70E5-17A2-BF6A289865C7}"/>
                </a:ext>
              </a:extLst>
            </p:cNvPr>
            <p:cNvGrpSpPr/>
            <p:nvPr/>
          </p:nvGrpSpPr>
          <p:grpSpPr>
            <a:xfrm>
              <a:off x="5934907" y="1414463"/>
              <a:ext cx="2194683" cy="3236714"/>
              <a:chOff x="5934906" y="514350"/>
              <a:chExt cx="2648428" cy="4136827"/>
            </a:xfrm>
          </p:grpSpPr>
          <p:pic>
            <p:nvPicPr>
              <p:cNvPr id="3074" name="Picture 2" descr="New Seasonal Flavors at Le Pain Quotidien | The Americana at Brand">
                <a:extLst>
                  <a:ext uri="{FF2B5EF4-FFF2-40B4-BE49-F238E27FC236}">
                    <a16:creationId xmlns:a16="http://schemas.microsoft.com/office/drawing/2014/main" id="{629F8FCE-E373-2C2D-EA5D-3F2DD48C88E3}"/>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7686" r="26204"/>
              <a:stretch/>
            </p:blipFill>
            <p:spPr bwMode="auto">
              <a:xfrm>
                <a:off x="5934908" y="514350"/>
                <a:ext cx="2648426" cy="382905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2A1C2A70-4959-182E-B2D7-29E3CCAC54D3}"/>
                  </a:ext>
                </a:extLst>
              </p:cNvPr>
              <p:cNvSpPr txBox="1"/>
              <p:nvPr/>
            </p:nvSpPr>
            <p:spPr>
              <a:xfrm>
                <a:off x="5934906" y="4343400"/>
                <a:ext cx="2648425" cy="307777"/>
              </a:xfrm>
              <a:prstGeom prst="rect">
                <a:avLst/>
              </a:prstGeom>
              <a:noFill/>
            </p:spPr>
            <p:txBody>
              <a:bodyPr wrap="square" rtlCol="0">
                <a:spAutoFit/>
              </a:bodyPr>
              <a:lstStyle/>
              <a:p>
                <a:pPr algn="ctr"/>
                <a:r>
                  <a:rPr lang="en-US" sz="1400" b="1">
                    <a:latin typeface="Sagona Book" panose="02020503050505020204" pitchFamily="18" charset="0"/>
                  </a:rPr>
                  <a:t>Cookie Dough Croissants</a:t>
                </a:r>
              </a:p>
            </p:txBody>
          </p:sp>
        </p:grpSp>
        <p:pic>
          <p:nvPicPr>
            <p:cNvPr id="3076" name="Picture 4" descr="Le Pain Quotidien - Wikipedia">
              <a:extLst>
                <a:ext uri="{FF2B5EF4-FFF2-40B4-BE49-F238E27FC236}">
                  <a16:creationId xmlns:a16="http://schemas.microsoft.com/office/drawing/2014/main" id="{59E2B683-1ACB-42E3-602E-8FC810C9540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555203" y="425865"/>
              <a:ext cx="945735" cy="94573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7" name="Group 16">
            <a:extLst>
              <a:ext uri="{FF2B5EF4-FFF2-40B4-BE49-F238E27FC236}">
                <a16:creationId xmlns:a16="http://schemas.microsoft.com/office/drawing/2014/main" id="{D6D3D962-9CEC-E843-262B-5D6CDA7BEF44}"/>
              </a:ext>
            </a:extLst>
          </p:cNvPr>
          <p:cNvGrpSpPr/>
          <p:nvPr/>
        </p:nvGrpSpPr>
        <p:grpSpPr>
          <a:xfrm>
            <a:off x="7947836" y="267188"/>
            <a:ext cx="3049765" cy="3245503"/>
            <a:chOff x="8613134" y="719881"/>
            <a:chExt cx="3049765" cy="3245503"/>
          </a:xfrm>
        </p:grpSpPr>
        <p:grpSp>
          <p:nvGrpSpPr>
            <p:cNvPr id="11" name="Group 10">
              <a:extLst>
                <a:ext uri="{FF2B5EF4-FFF2-40B4-BE49-F238E27FC236}">
                  <a16:creationId xmlns:a16="http://schemas.microsoft.com/office/drawing/2014/main" id="{33CE9E6A-3D9C-2176-EBC3-A9AA2765EB01}"/>
                </a:ext>
              </a:extLst>
            </p:cNvPr>
            <p:cNvGrpSpPr/>
            <p:nvPr/>
          </p:nvGrpSpPr>
          <p:grpSpPr>
            <a:xfrm>
              <a:off x="8704287" y="1041953"/>
              <a:ext cx="2958612" cy="2923431"/>
              <a:chOff x="8833764" y="1041953"/>
              <a:chExt cx="2958612" cy="2923431"/>
            </a:xfrm>
          </p:grpSpPr>
          <p:pic>
            <p:nvPicPr>
              <p:cNvPr id="6" name="Picture 5" descr="A hand holding a cup of ice cream&#10;&#10;Description automatically generated">
                <a:extLst>
                  <a:ext uri="{FF2B5EF4-FFF2-40B4-BE49-F238E27FC236}">
                    <a16:creationId xmlns:a16="http://schemas.microsoft.com/office/drawing/2014/main" id="{D0F5D885-5876-A6DE-7227-53617221425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215479" y="1041953"/>
                <a:ext cx="2195182" cy="2601359"/>
              </a:xfrm>
              <a:prstGeom prst="rect">
                <a:avLst/>
              </a:prstGeom>
            </p:spPr>
          </p:pic>
          <p:sp>
            <p:nvSpPr>
              <p:cNvPr id="7" name="TextBox 6">
                <a:extLst>
                  <a:ext uri="{FF2B5EF4-FFF2-40B4-BE49-F238E27FC236}">
                    <a16:creationId xmlns:a16="http://schemas.microsoft.com/office/drawing/2014/main" id="{A06FF4EC-C5BD-DD96-9735-70A6418D9D9E}"/>
                  </a:ext>
                </a:extLst>
              </p:cNvPr>
              <p:cNvSpPr txBox="1"/>
              <p:nvPr/>
            </p:nvSpPr>
            <p:spPr>
              <a:xfrm>
                <a:off x="8833764" y="3657607"/>
                <a:ext cx="2958612" cy="307777"/>
              </a:xfrm>
              <a:prstGeom prst="rect">
                <a:avLst/>
              </a:prstGeom>
              <a:noFill/>
            </p:spPr>
            <p:txBody>
              <a:bodyPr wrap="square" rtlCol="0">
                <a:spAutoFit/>
              </a:bodyPr>
              <a:lstStyle/>
              <a:p>
                <a:pPr algn="ctr"/>
                <a:r>
                  <a:rPr lang="en-US" sz="1400" b="1">
                    <a:latin typeface="Sagona Book" panose="02020503050505020204" pitchFamily="18" charset="0"/>
                  </a:rPr>
                  <a:t>Dubai Chocolate  Frozen Yogurt</a:t>
                </a:r>
              </a:p>
            </p:txBody>
          </p:sp>
        </p:grpSp>
        <p:pic>
          <p:nvPicPr>
            <p:cNvPr id="15" name="Picture 14" descr="A blue sign with white text&#10;&#10;Description automatically generated">
              <a:extLst>
                <a:ext uri="{FF2B5EF4-FFF2-40B4-BE49-F238E27FC236}">
                  <a16:creationId xmlns:a16="http://schemas.microsoft.com/office/drawing/2014/main" id="{31E1F8F3-41EF-9E80-5F83-822501FD0E8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613134" y="719881"/>
              <a:ext cx="945735" cy="881037"/>
            </a:xfrm>
            <a:prstGeom prst="rect">
              <a:avLst/>
            </a:prstGeom>
          </p:spPr>
        </p:pic>
      </p:grpSp>
      <p:grpSp>
        <p:nvGrpSpPr>
          <p:cNvPr id="20" name="Group 19">
            <a:extLst>
              <a:ext uri="{FF2B5EF4-FFF2-40B4-BE49-F238E27FC236}">
                <a16:creationId xmlns:a16="http://schemas.microsoft.com/office/drawing/2014/main" id="{198F545B-E1AE-7C31-0A7C-7B4EBD063716}"/>
              </a:ext>
            </a:extLst>
          </p:cNvPr>
          <p:cNvGrpSpPr/>
          <p:nvPr/>
        </p:nvGrpSpPr>
        <p:grpSpPr>
          <a:xfrm>
            <a:off x="8048565" y="3741938"/>
            <a:ext cx="3256020" cy="2218074"/>
            <a:chOff x="8685059" y="3735083"/>
            <a:chExt cx="3256020" cy="2218074"/>
          </a:xfrm>
        </p:grpSpPr>
        <p:pic>
          <p:nvPicPr>
            <p:cNvPr id="3078" name="Picture 6" descr="Popeyes responds to viral TikTok trend by adding 'Girl Dinner' meal to its  menu | Fox Business">
              <a:extLst>
                <a:ext uri="{FF2B5EF4-FFF2-40B4-BE49-F238E27FC236}">
                  <a16:creationId xmlns:a16="http://schemas.microsoft.com/office/drawing/2014/main" id="{DB5206E0-E70E-6AE0-97A0-7CF3108B41D5}"/>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685059" y="4121646"/>
              <a:ext cx="3256020" cy="1831511"/>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a:extLst>
                <a:ext uri="{FF2B5EF4-FFF2-40B4-BE49-F238E27FC236}">
                  <a16:creationId xmlns:a16="http://schemas.microsoft.com/office/drawing/2014/main" id="{16F97B9D-BE0D-53FC-A675-4DD30C797439}"/>
                </a:ext>
              </a:extLst>
            </p:cNvPr>
            <p:cNvPicPr>
              <a:picLocks noChangeAspect="1"/>
            </p:cNvPicPr>
            <p:nvPr/>
          </p:nvPicPr>
          <p:blipFill>
            <a:blip r:embed="rId10"/>
            <a:stretch>
              <a:fillRect/>
            </a:stretch>
          </p:blipFill>
          <p:spPr>
            <a:xfrm>
              <a:off x="9339812" y="3735083"/>
              <a:ext cx="1946514" cy="307778"/>
            </a:xfrm>
            <a:prstGeom prst="rect">
              <a:avLst/>
            </a:prstGeom>
          </p:spPr>
        </p:pic>
      </p:grpSp>
    </p:spTree>
    <p:extLst>
      <p:ext uri="{BB962C8B-B14F-4D97-AF65-F5344CB8AC3E}">
        <p14:creationId xmlns:p14="http://schemas.microsoft.com/office/powerpoint/2010/main" val="114615284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A9EEB2-7859-DC25-19BB-0E89FEF0B253}"/>
            </a:ext>
          </a:extLst>
        </p:cNvPr>
        <p:cNvGrpSpPr/>
        <p:nvPr/>
      </p:nvGrpSpPr>
      <p:grpSpPr>
        <a:xfrm>
          <a:off x="0" y="0"/>
          <a:ext cx="0" cy="0"/>
          <a:chOff x="0" y="0"/>
          <a:chExt cx="0" cy="0"/>
        </a:xfrm>
      </p:grpSpPr>
      <p:pic>
        <p:nvPicPr>
          <p:cNvPr id="13" name="Picture 12" descr="A green circle with a white outline of a drink with a leaf and a straw&#10;&#10;Description automatically generated">
            <a:extLst>
              <a:ext uri="{FF2B5EF4-FFF2-40B4-BE49-F238E27FC236}">
                <a16:creationId xmlns:a16="http://schemas.microsoft.com/office/drawing/2014/main" id="{381876E3-C9F1-4404-307B-DD21F6F529B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28415" y="0"/>
            <a:ext cx="1036417" cy="1036417"/>
          </a:xfrm>
          <a:prstGeom prst="rect">
            <a:avLst/>
          </a:prstGeom>
        </p:spPr>
      </p:pic>
      <p:sp>
        <p:nvSpPr>
          <p:cNvPr id="3" name="Text Placeholder 2">
            <a:extLst>
              <a:ext uri="{FF2B5EF4-FFF2-40B4-BE49-F238E27FC236}">
                <a16:creationId xmlns:a16="http://schemas.microsoft.com/office/drawing/2014/main" id="{FFE56FC9-7C85-C335-018C-DB2CB4A01E8E}"/>
              </a:ext>
            </a:extLst>
          </p:cNvPr>
          <p:cNvSpPr>
            <a:spLocks noGrp="1"/>
          </p:cNvSpPr>
          <p:nvPr>
            <p:ph type="body" sz="quarter" idx="20"/>
          </p:nvPr>
        </p:nvSpPr>
        <p:spPr>
          <a:xfrm>
            <a:off x="548329" y="1160401"/>
            <a:ext cx="5547671" cy="486223"/>
          </a:xfrm>
        </p:spPr>
        <p:txBody>
          <a:bodyPr vert="horz" wrap="square" lIns="0" tIns="0" rIns="0" bIns="0" rtlCol="0" anchor="t">
            <a:noAutofit/>
          </a:bodyPr>
          <a:lstStyle/>
          <a:p>
            <a:r>
              <a:rPr lang="en-US" sz="3600" dirty="0">
                <a:latin typeface="Avenir Next LT Pro Demi"/>
              </a:rPr>
              <a:t>Functional and Hyper-Personalized Nutrition</a:t>
            </a:r>
            <a:endParaRPr lang="en-US" sz="3600" dirty="0"/>
          </a:p>
        </p:txBody>
      </p:sp>
      <p:sp>
        <p:nvSpPr>
          <p:cNvPr id="2" name="Text Placeholder 1">
            <a:extLst>
              <a:ext uri="{FF2B5EF4-FFF2-40B4-BE49-F238E27FC236}">
                <a16:creationId xmlns:a16="http://schemas.microsoft.com/office/drawing/2014/main" id="{21C1DFA1-6A7B-A30C-D683-4C5D7E629D4C}"/>
              </a:ext>
            </a:extLst>
          </p:cNvPr>
          <p:cNvSpPr>
            <a:spLocks noGrp="1"/>
          </p:cNvSpPr>
          <p:nvPr>
            <p:ph type="body" sz="quarter" idx="11"/>
          </p:nvPr>
        </p:nvSpPr>
        <p:spPr/>
        <p:txBody>
          <a:bodyPr vert="horz" wrap="square" lIns="0" tIns="0" rIns="0" bIns="0" rtlCol="0" anchor="t">
            <a:spAutoFit/>
          </a:bodyPr>
          <a:lstStyle/>
          <a:p>
            <a:r>
              <a:rPr lang="en-US">
                <a:latin typeface="Avenir Next LT Pro"/>
              </a:rPr>
              <a:t>Trends</a:t>
            </a:r>
            <a:endParaRPr lang="en-US"/>
          </a:p>
        </p:txBody>
      </p:sp>
      <p:sp>
        <p:nvSpPr>
          <p:cNvPr id="16" name="Content Placeholder 2">
            <a:extLst>
              <a:ext uri="{FF2B5EF4-FFF2-40B4-BE49-F238E27FC236}">
                <a16:creationId xmlns:a16="http://schemas.microsoft.com/office/drawing/2014/main" id="{EFEF8397-368A-4B3B-1745-75F11F99B64E}"/>
              </a:ext>
            </a:extLst>
          </p:cNvPr>
          <p:cNvSpPr>
            <a:spLocks noGrp="1"/>
          </p:cNvSpPr>
          <p:nvPr>
            <p:ph type="body" sz="quarter" idx="4294967295"/>
          </p:nvPr>
        </p:nvSpPr>
        <p:spPr>
          <a:xfrm>
            <a:off x="548329" y="2495355"/>
            <a:ext cx="5547671" cy="2472472"/>
          </a:xfrm>
        </p:spPr>
        <p:txBody>
          <a:bodyPr vert="horz" wrap="square" lIns="0" tIns="0" rIns="0" bIns="0" rtlCol="0" anchor="t">
            <a:spAutoFit/>
          </a:bodyPr>
          <a:lstStyle/>
          <a:p>
            <a:pPr marL="0" indent="0">
              <a:buNone/>
            </a:pPr>
            <a:r>
              <a:rPr lang="en-US" sz="1600" dirty="0">
                <a:latin typeface="Sagona Book"/>
              </a:rPr>
              <a:t>As the popularity of GLP-1 weight-loss medications surges, </a:t>
            </a:r>
            <a:r>
              <a:rPr lang="en-US" sz="1600" b="1" dirty="0">
                <a:latin typeface="Sagona Book"/>
              </a:rPr>
              <a:t>consumers are increasingly seeking hyper-personalized nutrition to support nuanced health </a:t>
            </a:r>
            <a:r>
              <a:rPr lang="en-US" sz="1600" b="1">
                <a:latin typeface="Sagona Book"/>
              </a:rPr>
              <a:t>goals. </a:t>
            </a:r>
          </a:p>
          <a:p>
            <a:pPr marL="0" indent="0">
              <a:buNone/>
            </a:pPr>
            <a:r>
              <a:rPr lang="en-US" sz="1600" dirty="0">
                <a:latin typeface="Sagona Book"/>
              </a:rPr>
              <a:t>This shift is driving demand for </a:t>
            </a:r>
            <a:r>
              <a:rPr lang="en-US" sz="1600" b="1" dirty="0">
                <a:latin typeface="Sagona Book"/>
              </a:rPr>
              <a:t>nutrient-dense, smaller-portion meals </a:t>
            </a:r>
            <a:r>
              <a:rPr lang="en-US" sz="1600" dirty="0">
                <a:latin typeface="Sagona Book"/>
              </a:rPr>
              <a:t>that maximize nutritional value. </a:t>
            </a:r>
          </a:p>
          <a:p>
            <a:pPr marL="0" indent="0">
              <a:buNone/>
            </a:pPr>
            <a:r>
              <a:rPr lang="en-US" sz="1600" dirty="0">
                <a:latin typeface="Sagona Book"/>
              </a:rPr>
              <a:t>Foodservice operators can capitalize on this trend by emphasizing </a:t>
            </a:r>
            <a:r>
              <a:rPr lang="en-US" sz="1600" b="1" dirty="0">
                <a:latin typeface="Sagona Book"/>
              </a:rPr>
              <a:t>simplified health claims</a:t>
            </a:r>
            <a:r>
              <a:rPr lang="en-US" sz="1600" dirty="0">
                <a:latin typeface="Sagona Book"/>
              </a:rPr>
              <a:t> and offering </a:t>
            </a:r>
            <a:r>
              <a:rPr lang="en-US" sz="1600" b="1" dirty="0">
                <a:latin typeface="Sagona Book"/>
              </a:rPr>
              <a:t>menu items that align with holistic wellness goals, including hormone regulation and metabolic health.</a:t>
            </a:r>
          </a:p>
        </p:txBody>
      </p:sp>
      <p:pic>
        <p:nvPicPr>
          <p:cNvPr id="2050" name="Picture 2">
            <a:extLst>
              <a:ext uri="{FF2B5EF4-FFF2-40B4-BE49-F238E27FC236}">
                <a16:creationId xmlns:a16="http://schemas.microsoft.com/office/drawing/2014/main" id="{757C0BE5-EF35-4BA9-836E-9E644B8F947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27989" y="6418505"/>
            <a:ext cx="1629165" cy="2708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8C1D91C9-79B2-73CE-2167-D7454570DE28}"/>
              </a:ext>
            </a:extLst>
          </p:cNvPr>
          <p:cNvSpPr txBox="1"/>
          <p:nvPr/>
        </p:nvSpPr>
        <p:spPr>
          <a:xfrm>
            <a:off x="1328035" y="5259164"/>
            <a:ext cx="4257005" cy="830997"/>
          </a:xfrm>
          <a:prstGeom prst="rect">
            <a:avLst/>
          </a:prstGeom>
          <a:noFill/>
        </p:spPr>
        <p:txBody>
          <a:bodyPr wrap="square">
            <a:spAutoFit/>
          </a:bodyPr>
          <a:lstStyle/>
          <a:p>
            <a:pPr marL="0" indent="0">
              <a:buClr>
                <a:srgbClr val="413163"/>
              </a:buClr>
              <a:buNone/>
            </a:pPr>
            <a:r>
              <a:rPr lang="en-US" sz="1600" dirty="0">
                <a:latin typeface="Sagona Book" panose="02020503050505020204" pitchFamily="18" charset="0"/>
              </a:rPr>
              <a:t>of consumers who follow a strict diet are currently taking or are interested in glp-1 medications</a:t>
            </a:r>
            <a:r>
              <a:rPr lang="en-US" sz="1600" dirty="0">
                <a:effectLst/>
                <a:latin typeface="Sagona Book" panose="02020503050505020204" pitchFamily="18" charset="0"/>
              </a:rPr>
              <a:t>.</a:t>
            </a:r>
            <a:r>
              <a:rPr lang="en-US" sz="1600" baseline="30000" dirty="0">
                <a:effectLst/>
                <a:latin typeface="Sagona Book" panose="02020503050505020204" pitchFamily="18" charset="0"/>
              </a:rPr>
              <a:t>1</a:t>
            </a:r>
            <a:endParaRPr lang="en-US" sz="1600" baseline="30000" dirty="0">
              <a:latin typeface="Sagona Book" panose="02020503050505020204" pitchFamily="18" charset="0"/>
            </a:endParaRPr>
          </a:p>
        </p:txBody>
      </p:sp>
      <p:sp>
        <p:nvSpPr>
          <p:cNvPr id="6" name="TextBox 5">
            <a:extLst>
              <a:ext uri="{FF2B5EF4-FFF2-40B4-BE49-F238E27FC236}">
                <a16:creationId xmlns:a16="http://schemas.microsoft.com/office/drawing/2014/main" id="{A03E9BB0-B773-6EE8-73BD-9B74697AECB9}"/>
              </a:ext>
            </a:extLst>
          </p:cNvPr>
          <p:cNvSpPr txBox="1"/>
          <p:nvPr/>
        </p:nvSpPr>
        <p:spPr>
          <a:xfrm>
            <a:off x="535558" y="5259164"/>
            <a:ext cx="853119" cy="461665"/>
          </a:xfrm>
          <a:prstGeom prst="rect">
            <a:avLst/>
          </a:prstGeom>
          <a:noFill/>
        </p:spPr>
        <p:txBody>
          <a:bodyPr wrap="none" rtlCol="0">
            <a:spAutoFit/>
          </a:bodyPr>
          <a:lstStyle/>
          <a:p>
            <a:r>
              <a:rPr lang="en-US" sz="2400" b="1" dirty="0">
                <a:latin typeface="Sagona Book" panose="02020503050505020204" pitchFamily="18" charset="0"/>
              </a:rPr>
              <a:t>45%</a:t>
            </a:r>
          </a:p>
        </p:txBody>
      </p:sp>
      <p:grpSp>
        <p:nvGrpSpPr>
          <p:cNvPr id="8" name="Group 7">
            <a:extLst>
              <a:ext uri="{FF2B5EF4-FFF2-40B4-BE49-F238E27FC236}">
                <a16:creationId xmlns:a16="http://schemas.microsoft.com/office/drawing/2014/main" id="{7E5886CB-5DD6-9A8A-2A9D-682938BD9CF3}"/>
              </a:ext>
            </a:extLst>
          </p:cNvPr>
          <p:cNvGrpSpPr/>
          <p:nvPr/>
        </p:nvGrpSpPr>
        <p:grpSpPr>
          <a:xfrm>
            <a:off x="6380936" y="428624"/>
            <a:ext cx="3532240" cy="2649645"/>
            <a:chOff x="6878638" y="288319"/>
            <a:chExt cx="4379913" cy="3399725"/>
          </a:xfrm>
        </p:grpSpPr>
        <p:pic>
          <p:nvPicPr>
            <p:cNvPr id="4098" name="Picture 2" descr="Smoothie King introduces menu for GLP-1 users | Food Business News">
              <a:extLst>
                <a:ext uri="{FF2B5EF4-FFF2-40B4-BE49-F238E27FC236}">
                  <a16:creationId xmlns:a16="http://schemas.microsoft.com/office/drawing/2014/main" id="{E3D23F11-C142-D837-9AC2-E594D8563985}"/>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7500" b="6408"/>
            <a:stretch/>
          </p:blipFill>
          <p:spPr bwMode="auto">
            <a:xfrm>
              <a:off x="6878638" y="860239"/>
              <a:ext cx="4379913" cy="2512658"/>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8C29FBC6-1B55-E45A-63F4-0377F003DD62}"/>
                </a:ext>
              </a:extLst>
            </p:cNvPr>
            <p:cNvSpPr txBox="1"/>
            <p:nvPr/>
          </p:nvSpPr>
          <p:spPr>
            <a:xfrm>
              <a:off x="6878638" y="3380267"/>
              <a:ext cx="1692836" cy="307777"/>
            </a:xfrm>
            <a:prstGeom prst="rect">
              <a:avLst/>
            </a:prstGeom>
            <a:noFill/>
          </p:spPr>
          <p:txBody>
            <a:bodyPr wrap="none" rtlCol="0">
              <a:spAutoFit/>
            </a:bodyPr>
            <a:lstStyle/>
            <a:p>
              <a:r>
                <a:rPr lang="en-US" sz="1400" b="1">
                  <a:latin typeface="Sagona Book" panose="02020503050505020204" pitchFamily="18" charset="0"/>
                </a:rPr>
                <a:t>GLP-1 Smoothies</a:t>
              </a:r>
            </a:p>
          </p:txBody>
        </p:sp>
        <p:pic>
          <p:nvPicPr>
            <p:cNvPr id="4100" name="Picture 4" descr="Smoothie King | Rule The Day® at Smoothie King - Order Online">
              <a:extLst>
                <a:ext uri="{FF2B5EF4-FFF2-40B4-BE49-F238E27FC236}">
                  <a16:creationId xmlns:a16="http://schemas.microsoft.com/office/drawing/2014/main" id="{34879C1E-BDC0-F131-D602-6780AFE9D9D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572791" y="288319"/>
              <a:ext cx="991605" cy="99160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0" name="Group 9">
            <a:extLst>
              <a:ext uri="{FF2B5EF4-FFF2-40B4-BE49-F238E27FC236}">
                <a16:creationId xmlns:a16="http://schemas.microsoft.com/office/drawing/2014/main" id="{772D737A-92E8-3C55-3E1C-A364741E2F8E}"/>
              </a:ext>
            </a:extLst>
          </p:cNvPr>
          <p:cNvGrpSpPr/>
          <p:nvPr/>
        </p:nvGrpSpPr>
        <p:grpSpPr>
          <a:xfrm>
            <a:off x="8361208" y="2493667"/>
            <a:ext cx="3532242" cy="3476397"/>
            <a:chOff x="8314948" y="2882532"/>
            <a:chExt cx="3532242" cy="3476397"/>
          </a:xfrm>
        </p:grpSpPr>
        <p:pic>
          <p:nvPicPr>
            <p:cNvPr id="4102" name="Picture 6" descr="Ultra-Personalized Granolas">
              <a:extLst>
                <a:ext uri="{FF2B5EF4-FFF2-40B4-BE49-F238E27FC236}">
                  <a16:creationId xmlns:a16="http://schemas.microsoft.com/office/drawing/2014/main" id="{9592DCAA-5AEF-9777-D881-6F05F2C4324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314950" y="3627417"/>
              <a:ext cx="3532240" cy="2203235"/>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D1C76389-1AD6-C8BE-010B-6E46D0B97D75}"/>
                </a:ext>
              </a:extLst>
            </p:cNvPr>
            <p:cNvSpPr txBox="1"/>
            <p:nvPr/>
          </p:nvSpPr>
          <p:spPr>
            <a:xfrm>
              <a:off x="8314948" y="5835709"/>
              <a:ext cx="3532241" cy="523220"/>
            </a:xfrm>
            <a:prstGeom prst="rect">
              <a:avLst/>
            </a:prstGeom>
            <a:noFill/>
          </p:spPr>
          <p:txBody>
            <a:bodyPr wrap="square" rtlCol="0">
              <a:spAutoFit/>
            </a:bodyPr>
            <a:lstStyle/>
            <a:p>
              <a:r>
                <a:rPr lang="en-US" sz="1400" b="1">
                  <a:latin typeface="Sagona Book" panose="02020503050505020204" pitchFamily="18" charset="0"/>
                </a:rPr>
                <a:t>Body Granola: </a:t>
              </a:r>
              <a:r>
                <a:rPr lang="en-US" sz="1400" b="1" i="0">
                  <a:solidFill>
                    <a:srgbClr val="000000"/>
                  </a:solidFill>
                  <a:effectLst/>
                  <a:latin typeface="Sagona Book" panose="02020503050505020204" pitchFamily="18" charset="0"/>
                </a:rPr>
                <a:t>granola blend tailored to your microbiome</a:t>
              </a:r>
              <a:endParaRPr lang="en-US" sz="1400" b="1">
                <a:latin typeface="Sagona Book" panose="02020503050505020204" pitchFamily="18" charset="0"/>
              </a:endParaRPr>
            </a:p>
          </p:txBody>
        </p:sp>
        <p:pic>
          <p:nvPicPr>
            <p:cNvPr id="4104" name="Picture 8" descr="Calbee Logo PNG Vector (AI) Free Download">
              <a:extLst>
                <a:ext uri="{FF2B5EF4-FFF2-40B4-BE49-F238E27FC236}">
                  <a16:creationId xmlns:a16="http://schemas.microsoft.com/office/drawing/2014/main" id="{3E277BCC-C6B7-D968-ACAA-C855052B5BA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308902" y="2882532"/>
              <a:ext cx="1538288" cy="651209"/>
            </a:xfrm>
            <a:prstGeom prst="rect">
              <a:avLst/>
            </a:prstGeom>
            <a:noFill/>
            <a:extLst>
              <a:ext uri="{909E8E84-426E-40DD-AFC4-6F175D3DCCD1}">
                <a14:hiddenFill xmlns:a14="http://schemas.microsoft.com/office/drawing/2010/main">
                  <a:solidFill>
                    <a:srgbClr val="FFFFFF"/>
                  </a:solidFill>
                </a14:hiddenFill>
              </a:ext>
            </a:extLst>
          </p:spPr>
        </p:pic>
      </p:grpSp>
      <p:sp>
        <p:nvSpPr>
          <p:cNvPr id="11" name="TextBox 10">
            <a:extLst>
              <a:ext uri="{FF2B5EF4-FFF2-40B4-BE49-F238E27FC236}">
                <a16:creationId xmlns:a16="http://schemas.microsoft.com/office/drawing/2014/main" id="{442C5436-4178-280A-0373-CA227363BBDC}"/>
              </a:ext>
            </a:extLst>
          </p:cNvPr>
          <p:cNvSpPr txBox="1"/>
          <p:nvPr/>
        </p:nvSpPr>
        <p:spPr>
          <a:xfrm>
            <a:off x="9013002" y="6418505"/>
            <a:ext cx="2585964" cy="246221"/>
          </a:xfrm>
          <a:prstGeom prst="rect">
            <a:avLst/>
          </a:prstGeom>
          <a:noFill/>
        </p:spPr>
        <p:txBody>
          <a:bodyPr wrap="none" rtlCol="0">
            <a:spAutoFit/>
          </a:bodyPr>
          <a:lstStyle/>
          <a:p>
            <a:r>
              <a:rPr lang="en-US" sz="1000" dirty="0">
                <a:solidFill>
                  <a:schemeClr val="bg1">
                    <a:lumMod val="50000"/>
                  </a:schemeClr>
                </a:solidFill>
              </a:rPr>
              <a:t>1 </a:t>
            </a:r>
            <a:r>
              <a:rPr lang="en-US" sz="1000" dirty="0" err="1">
                <a:solidFill>
                  <a:schemeClr val="bg1">
                    <a:lumMod val="50000"/>
                  </a:schemeClr>
                </a:solidFill>
              </a:rPr>
              <a:t>Datassential</a:t>
            </a:r>
            <a:r>
              <a:rPr lang="en-US" sz="1000" dirty="0">
                <a:solidFill>
                  <a:schemeClr val="bg1">
                    <a:lumMod val="50000"/>
                  </a:schemeClr>
                </a:solidFill>
              </a:rPr>
              <a:t> Menu Labeling Report, 2024.</a:t>
            </a:r>
          </a:p>
        </p:txBody>
      </p:sp>
    </p:spTree>
    <p:extLst>
      <p:ext uri="{BB962C8B-B14F-4D97-AF65-F5344CB8AC3E}">
        <p14:creationId xmlns:p14="http://schemas.microsoft.com/office/powerpoint/2010/main" val="76640323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24B8A892-98E4-4842-B32E-E5D39C695B0C}"/>
              </a:ext>
            </a:extLst>
          </p:cNvPr>
          <p:cNvSpPr>
            <a:spLocks noGrp="1"/>
          </p:cNvSpPr>
          <p:nvPr>
            <p:ph type="body" sz="quarter" idx="20"/>
          </p:nvPr>
        </p:nvSpPr>
        <p:spPr>
          <a:xfrm>
            <a:off x="548329" y="1490008"/>
            <a:ext cx="4199669" cy="999248"/>
          </a:xfrm>
        </p:spPr>
        <p:txBody>
          <a:bodyPr vert="horz" wrap="square" lIns="0" tIns="0" rIns="0" bIns="0" rtlCol="0" anchor="t">
            <a:spAutoFit/>
          </a:bodyPr>
          <a:lstStyle/>
          <a:p>
            <a:r>
              <a:rPr lang="en-US" sz="3000">
                <a:latin typeface="Avenir Next LT Pro Demi" panose="020B0504020202020204" pitchFamily="34" charset="77"/>
              </a:rPr>
              <a:t>Step 3: </a:t>
            </a:r>
          </a:p>
          <a:p>
            <a:r>
              <a:rPr lang="en-US" sz="3000">
                <a:latin typeface="Avenir Next LT Pro Demi" panose="020B0504020202020204" pitchFamily="34" charset="77"/>
              </a:rPr>
              <a:t>Get free culinary support.</a:t>
            </a:r>
          </a:p>
        </p:txBody>
      </p:sp>
      <p:sp>
        <p:nvSpPr>
          <p:cNvPr id="3" name="Content Placeholder 2">
            <a:extLst>
              <a:ext uri="{FF2B5EF4-FFF2-40B4-BE49-F238E27FC236}">
                <a16:creationId xmlns:a16="http://schemas.microsoft.com/office/drawing/2014/main" id="{32F3D81C-952D-9B29-2C8D-E7FDD5A3FEA0}"/>
              </a:ext>
            </a:extLst>
          </p:cNvPr>
          <p:cNvSpPr>
            <a:spLocks noGrp="1"/>
          </p:cNvSpPr>
          <p:nvPr>
            <p:ph type="body" sz="quarter" idx="21"/>
          </p:nvPr>
        </p:nvSpPr>
        <p:spPr>
          <a:xfrm>
            <a:off x="5960519" y="1357642"/>
            <a:ext cx="5535081" cy="2769989"/>
          </a:xfrm>
        </p:spPr>
        <p:txBody>
          <a:bodyPr vert="horz" lIns="0" tIns="0" rIns="0" bIns="0" rtlCol="0" anchor="t">
            <a:spAutoFit/>
          </a:bodyPr>
          <a:lstStyle/>
          <a:p>
            <a:r>
              <a:rPr lang="en-US">
                <a:latin typeface="Sagona Book"/>
                <a:ea typeface="Calibri"/>
                <a:cs typeface="Calibri"/>
              </a:rPr>
              <a:t>Need help brainstorming an idea for your trend? Or are you curious about how to make your concept stand out at the show? </a:t>
            </a:r>
            <a:endParaRPr lang="en-US">
              <a:ea typeface="Calibri"/>
              <a:cs typeface="Calibri"/>
            </a:endParaRPr>
          </a:p>
          <a:p>
            <a:r>
              <a:rPr lang="en-US">
                <a:latin typeface="Sagona Book"/>
                <a:ea typeface="Calibri"/>
                <a:cs typeface="Calibri"/>
              </a:rPr>
              <a:t>Book a consultation call with the culinary team at Connections powered by CSSI; the chefs are happy to help work out logistics, provide inspiration, or be the "</a:t>
            </a:r>
            <a:r>
              <a:rPr lang="en-US" i="1">
                <a:latin typeface="Sagona Book"/>
                <a:ea typeface="Calibri"/>
                <a:cs typeface="Calibri"/>
              </a:rPr>
              <a:t>yes, and...</a:t>
            </a:r>
            <a:r>
              <a:rPr lang="en-US">
                <a:latin typeface="Sagona Book"/>
                <a:ea typeface="Calibri"/>
                <a:cs typeface="Calibri"/>
              </a:rPr>
              <a:t>" you're looking for. </a:t>
            </a:r>
          </a:p>
          <a:p>
            <a:endParaRPr lang="en-US">
              <a:latin typeface="Sagona Book"/>
              <a:ea typeface="Calibri"/>
              <a:cs typeface="Calibri"/>
            </a:endParaRPr>
          </a:p>
          <a:p>
            <a:r>
              <a:rPr lang="en-US" b="1">
                <a:latin typeface="Sagona Book"/>
                <a:ea typeface="Calibri"/>
                <a:cs typeface="Calibri"/>
              </a:rPr>
              <a:t>Appointments are available from February 24-February 28, 2025. </a:t>
            </a:r>
            <a:endParaRPr lang="en-US">
              <a:latin typeface="Sagona Book"/>
              <a:ea typeface="Calibri"/>
              <a:cs typeface="Calibri"/>
            </a:endParaRPr>
          </a:p>
        </p:txBody>
      </p:sp>
      <p:sp>
        <p:nvSpPr>
          <p:cNvPr id="6" name="Text Placeholder 5">
            <a:extLst>
              <a:ext uri="{FF2B5EF4-FFF2-40B4-BE49-F238E27FC236}">
                <a16:creationId xmlns:a16="http://schemas.microsoft.com/office/drawing/2014/main" id="{8B26ABE9-D558-4015-9CC5-63AB74A8B2B1}"/>
              </a:ext>
            </a:extLst>
          </p:cNvPr>
          <p:cNvSpPr>
            <a:spLocks noGrp="1"/>
          </p:cNvSpPr>
          <p:nvPr>
            <p:ph type="body" sz="quarter" idx="13"/>
          </p:nvPr>
        </p:nvSpPr>
        <p:spPr/>
        <p:txBody>
          <a:bodyPr vert="horz" wrap="square" lIns="0" tIns="0" rIns="0" bIns="0" rtlCol="0" anchor="t">
            <a:spAutoFit/>
          </a:bodyPr>
          <a:lstStyle/>
          <a:p>
            <a:r>
              <a:rPr lang="en-US">
                <a:latin typeface="Avenir Next LT Pro"/>
              </a:rPr>
              <a:t>Process</a:t>
            </a:r>
            <a:endParaRPr lang="en-US"/>
          </a:p>
        </p:txBody>
      </p:sp>
    </p:spTree>
    <p:extLst>
      <p:ext uri="{BB962C8B-B14F-4D97-AF65-F5344CB8AC3E}">
        <p14:creationId xmlns:p14="http://schemas.microsoft.com/office/powerpoint/2010/main" val="187486700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AE53F5-047A-DABA-5CDA-AF5C4A5AFBA9}"/>
            </a:ext>
          </a:extLst>
        </p:cNvPr>
        <p:cNvGrpSpPr/>
        <p:nvPr/>
      </p:nvGrpSpPr>
      <p:grpSpPr>
        <a:xfrm>
          <a:off x="0" y="0"/>
          <a:ext cx="0" cy="0"/>
          <a:chOff x="0" y="0"/>
          <a:chExt cx="0" cy="0"/>
        </a:xfrm>
      </p:grpSpPr>
      <p:sp>
        <p:nvSpPr>
          <p:cNvPr id="5" name="Text Placeholder 4">
            <a:extLst>
              <a:ext uri="{FF2B5EF4-FFF2-40B4-BE49-F238E27FC236}">
                <a16:creationId xmlns:a16="http://schemas.microsoft.com/office/drawing/2014/main" id="{2A4264DC-8973-A662-EF33-174691210BA4}"/>
              </a:ext>
            </a:extLst>
          </p:cNvPr>
          <p:cNvSpPr>
            <a:spLocks noGrp="1"/>
          </p:cNvSpPr>
          <p:nvPr>
            <p:ph type="body" sz="quarter" idx="20"/>
          </p:nvPr>
        </p:nvSpPr>
        <p:spPr>
          <a:xfrm>
            <a:off x="548329" y="1490008"/>
            <a:ext cx="4199669" cy="999248"/>
          </a:xfrm>
        </p:spPr>
        <p:txBody>
          <a:bodyPr vert="horz" wrap="square" lIns="0" tIns="0" rIns="0" bIns="0" rtlCol="0" anchor="t">
            <a:spAutoFit/>
          </a:bodyPr>
          <a:lstStyle/>
          <a:p>
            <a:r>
              <a:rPr lang="en-US" sz="3000">
                <a:latin typeface="Avenir Next LT Pro Demi" panose="020B0504020202020204" pitchFamily="34" charset="77"/>
              </a:rPr>
              <a:t>Step 4: </a:t>
            </a:r>
          </a:p>
          <a:p>
            <a:r>
              <a:rPr lang="en-US" sz="3000">
                <a:latin typeface="Avenir Next LT Pro Demi" panose="020B0504020202020204" pitchFamily="34" charset="77"/>
              </a:rPr>
              <a:t>Submitting your concept</a:t>
            </a:r>
          </a:p>
        </p:txBody>
      </p:sp>
      <p:sp>
        <p:nvSpPr>
          <p:cNvPr id="3" name="Content Placeholder 2">
            <a:extLst>
              <a:ext uri="{FF2B5EF4-FFF2-40B4-BE49-F238E27FC236}">
                <a16:creationId xmlns:a16="http://schemas.microsoft.com/office/drawing/2014/main" id="{A96B5ECF-C739-868C-2355-1276E456C9A0}"/>
              </a:ext>
            </a:extLst>
          </p:cNvPr>
          <p:cNvSpPr>
            <a:spLocks noGrp="1"/>
          </p:cNvSpPr>
          <p:nvPr>
            <p:ph type="body" sz="quarter" idx="21"/>
          </p:nvPr>
        </p:nvSpPr>
        <p:spPr>
          <a:xfrm>
            <a:off x="5951641" y="1286414"/>
            <a:ext cx="5535081" cy="1846659"/>
          </a:xfrm>
        </p:spPr>
        <p:txBody>
          <a:bodyPr vert="horz" lIns="0" tIns="0" rIns="0" bIns="0" rtlCol="0" anchor="t">
            <a:spAutoFit/>
          </a:bodyPr>
          <a:lstStyle/>
          <a:p>
            <a:pPr>
              <a:buClr>
                <a:srgbClr val="413163"/>
              </a:buClr>
            </a:pPr>
            <a:r>
              <a:rPr lang="en-US" sz="2000">
                <a:latin typeface="Sagona Book"/>
                <a:ea typeface="Calibri"/>
                <a:cs typeface="Calibri"/>
              </a:rPr>
              <a:t>Once you have a delicious sample recipe concept that fits your trend perfectly, we want to know about it. </a:t>
            </a:r>
          </a:p>
          <a:p>
            <a:pPr>
              <a:buClr>
                <a:srgbClr val="413163"/>
              </a:buClr>
            </a:pPr>
            <a:endParaRPr lang="en-US" sz="2000" b="1">
              <a:latin typeface="Sagona Book" panose="02020503050505020204" pitchFamily="18" charset="0"/>
              <a:ea typeface="Calibri"/>
              <a:cs typeface="Calibri"/>
            </a:endParaRPr>
          </a:p>
          <a:p>
            <a:r>
              <a:rPr lang="en-US" sz="2000" b="1">
                <a:latin typeface="Sagona Book"/>
                <a:ea typeface="Calibri"/>
                <a:cs typeface="Calibri"/>
              </a:rPr>
              <a:t>Deadline for submission is Friday, March 14, 2025. </a:t>
            </a:r>
            <a:endParaRPr lang="en-US" sz="2000" b="1">
              <a:latin typeface="Sagona Book" panose="02020503050505020204" pitchFamily="18" charset="0"/>
              <a:ea typeface="Calibri"/>
              <a:cs typeface="Calibri"/>
            </a:endParaRPr>
          </a:p>
        </p:txBody>
      </p:sp>
      <p:sp>
        <p:nvSpPr>
          <p:cNvPr id="6" name="Text Placeholder 5">
            <a:extLst>
              <a:ext uri="{FF2B5EF4-FFF2-40B4-BE49-F238E27FC236}">
                <a16:creationId xmlns:a16="http://schemas.microsoft.com/office/drawing/2014/main" id="{A16671F7-F83C-2BA5-A884-582115494570}"/>
              </a:ext>
            </a:extLst>
          </p:cNvPr>
          <p:cNvSpPr>
            <a:spLocks noGrp="1"/>
          </p:cNvSpPr>
          <p:nvPr>
            <p:ph type="body" sz="quarter" idx="13"/>
          </p:nvPr>
        </p:nvSpPr>
        <p:spPr/>
        <p:txBody>
          <a:bodyPr vert="horz" wrap="square" lIns="0" tIns="0" rIns="0" bIns="0" rtlCol="0" anchor="t">
            <a:spAutoFit/>
          </a:bodyPr>
          <a:lstStyle/>
          <a:p>
            <a:r>
              <a:rPr lang="en-US">
                <a:latin typeface="Avenir Next LT Pro"/>
              </a:rPr>
              <a:t>Process</a:t>
            </a:r>
            <a:endParaRPr lang="en-US"/>
          </a:p>
        </p:txBody>
      </p:sp>
    </p:spTree>
    <p:extLst>
      <p:ext uri="{BB962C8B-B14F-4D97-AF65-F5344CB8AC3E}">
        <p14:creationId xmlns:p14="http://schemas.microsoft.com/office/powerpoint/2010/main" val="82358037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BACBD2D-5910-4B6A-B4E1-314FCB51B583}"/>
              </a:ext>
            </a:extLst>
          </p:cNvPr>
          <p:cNvSpPr>
            <a:spLocks noGrp="1"/>
          </p:cNvSpPr>
          <p:nvPr>
            <p:ph type="body" sz="quarter" idx="20"/>
          </p:nvPr>
        </p:nvSpPr>
        <p:spPr>
          <a:xfrm>
            <a:off x="799491" y="1181686"/>
            <a:ext cx="8870974" cy="486223"/>
          </a:xfrm>
        </p:spPr>
        <p:txBody>
          <a:bodyPr>
            <a:normAutofit/>
          </a:bodyPr>
          <a:lstStyle/>
          <a:p>
            <a:r>
              <a:rPr lang="en-US"/>
              <a:t>Mark your calendars!</a:t>
            </a:r>
          </a:p>
        </p:txBody>
      </p:sp>
      <p:sp>
        <p:nvSpPr>
          <p:cNvPr id="5" name="Text Placeholder 4">
            <a:extLst>
              <a:ext uri="{FF2B5EF4-FFF2-40B4-BE49-F238E27FC236}">
                <a16:creationId xmlns:a16="http://schemas.microsoft.com/office/drawing/2014/main" id="{CB218BFC-861C-41FD-BA67-8BD7716F2501}"/>
              </a:ext>
            </a:extLst>
          </p:cNvPr>
          <p:cNvSpPr>
            <a:spLocks noGrp="1"/>
          </p:cNvSpPr>
          <p:nvPr>
            <p:ph type="body" sz="quarter" idx="11"/>
          </p:nvPr>
        </p:nvSpPr>
        <p:spPr/>
        <p:txBody>
          <a:bodyPr vert="horz" wrap="square" lIns="0" tIns="0" rIns="0" bIns="0" rtlCol="0" anchor="t">
            <a:spAutoFit/>
          </a:bodyPr>
          <a:lstStyle/>
          <a:p>
            <a:r>
              <a:rPr lang="en-US">
                <a:latin typeface="Avenir Next LT Pro"/>
              </a:rPr>
              <a:t>Key Dates</a:t>
            </a:r>
            <a:endParaRPr lang="en-US"/>
          </a:p>
        </p:txBody>
      </p:sp>
      <p:graphicFrame>
        <p:nvGraphicFramePr>
          <p:cNvPr id="6" name="Table 5">
            <a:extLst>
              <a:ext uri="{FF2B5EF4-FFF2-40B4-BE49-F238E27FC236}">
                <a16:creationId xmlns:a16="http://schemas.microsoft.com/office/drawing/2014/main" id="{725CDA92-11F2-4025-8B85-92C24AB7BCEF}"/>
              </a:ext>
            </a:extLst>
          </p:cNvPr>
          <p:cNvGraphicFramePr>
            <a:graphicFrameLocks noGrp="1"/>
          </p:cNvGraphicFramePr>
          <p:nvPr>
            <p:extLst>
              <p:ext uri="{D42A27DB-BD31-4B8C-83A1-F6EECF244321}">
                <p14:modId xmlns:p14="http://schemas.microsoft.com/office/powerpoint/2010/main" val="427329884"/>
              </p:ext>
            </p:extLst>
          </p:nvPr>
        </p:nvGraphicFramePr>
        <p:xfrm>
          <a:off x="800312" y="1715563"/>
          <a:ext cx="10592240" cy="4389120"/>
        </p:xfrm>
        <a:graphic>
          <a:graphicData uri="http://schemas.openxmlformats.org/drawingml/2006/table">
            <a:tbl>
              <a:tblPr firstRow="1" bandRow="1">
                <a:tableStyleId>{5C22544A-7EE6-4342-B048-85BDC9FD1C3A}</a:tableStyleId>
              </a:tblPr>
              <a:tblGrid>
                <a:gridCol w="6485793">
                  <a:extLst>
                    <a:ext uri="{9D8B030D-6E8A-4147-A177-3AD203B41FA5}">
                      <a16:colId xmlns:a16="http://schemas.microsoft.com/office/drawing/2014/main" val="3525771013"/>
                    </a:ext>
                  </a:extLst>
                </a:gridCol>
                <a:gridCol w="4106447">
                  <a:extLst>
                    <a:ext uri="{9D8B030D-6E8A-4147-A177-3AD203B41FA5}">
                      <a16:colId xmlns:a16="http://schemas.microsoft.com/office/drawing/2014/main" val="2035726824"/>
                    </a:ext>
                  </a:extLst>
                </a:gridCol>
              </a:tblGrid>
              <a:tr h="316329">
                <a:tc gridSpan="2">
                  <a:txBody>
                    <a:bodyPr/>
                    <a:lstStyle/>
                    <a:p>
                      <a:pPr algn="ctr"/>
                      <a:r>
                        <a:rPr lang="en-US" sz="1600" dirty="0">
                          <a:latin typeface="Avenir Next LT Pro"/>
                        </a:rPr>
                        <a:t>Key Dates</a:t>
                      </a:r>
                      <a:endParaRPr lang="en-US" sz="1600" dirty="0">
                        <a:latin typeface="Avenir Next LT Pro" panose="020B0504020202020204" pitchFamily="34" charset="0"/>
                      </a:endParaRPr>
                    </a:p>
                  </a:txBody>
                  <a:tcPr>
                    <a:solidFill>
                      <a:srgbClr val="FF7E00"/>
                    </a:solidFill>
                  </a:tcPr>
                </a:tc>
                <a:tc hMerge="1">
                  <a:txBody>
                    <a:bodyPr/>
                    <a:lstStyle/>
                    <a:p>
                      <a:endParaRPr lang="en-US"/>
                    </a:p>
                  </a:txBody>
                  <a:tcPr>
                    <a:solidFill>
                      <a:srgbClr val="413163"/>
                    </a:solidFill>
                  </a:tcPr>
                </a:tc>
                <a:extLst>
                  <a:ext uri="{0D108BD9-81ED-4DB2-BD59-A6C34878D82A}">
                    <a16:rowId xmlns:a16="http://schemas.microsoft.com/office/drawing/2014/main" val="14435392"/>
                  </a:ext>
                </a:extLst>
              </a:tr>
              <a:tr h="283378">
                <a:tc>
                  <a:txBody>
                    <a:bodyPr/>
                    <a:lstStyle/>
                    <a:p>
                      <a:pPr lvl="0" algn="ctr">
                        <a:buNone/>
                      </a:pPr>
                      <a:r>
                        <a:rPr lang="en-US" sz="1400" dirty="0">
                          <a:latin typeface="Sagona Book"/>
                        </a:rPr>
                        <a:t>Join the Connections Powered by CSSI team as we discuss the program. </a:t>
                      </a:r>
                    </a:p>
                  </a:txBody>
                  <a:tcPr anchor="ctr">
                    <a:solidFill>
                      <a:schemeClr val="bg1">
                        <a:lumMod val="85000"/>
                      </a:schemeClr>
                    </a:solidFill>
                  </a:tcPr>
                </a:tc>
                <a:tc>
                  <a:txBody>
                    <a:bodyPr/>
                    <a:lstStyle/>
                    <a:p>
                      <a:pPr lvl="0" algn="ctr">
                        <a:buNone/>
                      </a:pPr>
                      <a:endParaRPr lang="en-US" sz="1400">
                        <a:latin typeface="Sagona Book"/>
                      </a:endParaRPr>
                    </a:p>
                  </a:txBody>
                  <a:tcPr anchor="ctr">
                    <a:solidFill>
                      <a:schemeClr val="bg1">
                        <a:lumMod val="85000"/>
                      </a:schemeClr>
                    </a:solidFill>
                  </a:tcPr>
                </a:tc>
                <a:extLst>
                  <a:ext uri="{0D108BD9-81ED-4DB2-BD59-A6C34878D82A}">
                    <a16:rowId xmlns:a16="http://schemas.microsoft.com/office/drawing/2014/main" val="2610374150"/>
                  </a:ext>
                </a:extLst>
              </a:tr>
              <a:tr h="283378">
                <a:tc>
                  <a:txBody>
                    <a:bodyPr/>
                    <a:lstStyle/>
                    <a:p>
                      <a:pPr lvl="0" algn="r">
                        <a:buNone/>
                      </a:pPr>
                      <a:r>
                        <a:rPr lang="en-US" sz="1400" dirty="0">
                          <a:latin typeface="Sagona Book"/>
                        </a:rPr>
                        <a:t>Option 1 </a:t>
                      </a:r>
                    </a:p>
                  </a:txBody>
                  <a:tcPr anchor="ctr">
                    <a:solidFill>
                      <a:schemeClr val="bg1">
                        <a:lumMod val="85000"/>
                      </a:schemeClr>
                    </a:solidFill>
                  </a:tcPr>
                </a:tc>
                <a:tc>
                  <a:txBody>
                    <a:bodyPr/>
                    <a:lstStyle/>
                    <a:p>
                      <a:pPr lvl="0" algn="ctr">
                        <a:buNone/>
                      </a:pPr>
                      <a:r>
                        <a:rPr lang="en-US" sz="1400" dirty="0">
                          <a:solidFill>
                            <a:schemeClr val="tx1"/>
                          </a:solidFill>
                          <a:latin typeface="Sagona Book"/>
                        </a:rPr>
                        <a:t>Tuesday, January 7</a:t>
                      </a:r>
                      <a:r>
                        <a:rPr lang="en-US" sz="1400" baseline="30000" dirty="0">
                          <a:solidFill>
                            <a:schemeClr val="tx1"/>
                          </a:solidFill>
                          <a:latin typeface="Sagona Book"/>
                        </a:rPr>
                        <a:t>th</a:t>
                      </a:r>
                      <a:r>
                        <a:rPr lang="en-US" sz="1400" dirty="0">
                          <a:solidFill>
                            <a:schemeClr val="tx1"/>
                          </a:solidFill>
                          <a:latin typeface="Sagona Book"/>
                        </a:rPr>
                        <a:t>, 2025, from 2-3 PM CST</a:t>
                      </a:r>
                    </a:p>
                  </a:txBody>
                  <a:tcPr anchor="ctr">
                    <a:solidFill>
                      <a:schemeClr val="bg1">
                        <a:lumMod val="85000"/>
                      </a:schemeClr>
                    </a:solidFill>
                  </a:tcPr>
                </a:tc>
                <a:extLst>
                  <a:ext uri="{0D108BD9-81ED-4DB2-BD59-A6C34878D82A}">
                    <a16:rowId xmlns:a16="http://schemas.microsoft.com/office/drawing/2014/main" val="3359559865"/>
                  </a:ext>
                </a:extLst>
              </a:tr>
              <a:tr h="283378">
                <a:tc>
                  <a:txBody>
                    <a:bodyPr/>
                    <a:lstStyle/>
                    <a:p>
                      <a:pPr lvl="0" algn="r">
                        <a:buNone/>
                      </a:pPr>
                      <a:r>
                        <a:rPr lang="en-US" sz="1400" dirty="0">
                          <a:latin typeface="Sagona Book"/>
                        </a:rPr>
                        <a:t>Option 2 </a:t>
                      </a:r>
                      <a:endParaRPr lang="en-US" sz="1400" b="0" i="0" u="none" strike="noStrike" noProof="0" dirty="0">
                        <a:solidFill>
                          <a:srgbClr val="000000"/>
                        </a:solidFill>
                        <a:latin typeface="Sagona Book"/>
                      </a:endParaRPr>
                    </a:p>
                  </a:txBody>
                  <a:tcPr anchor="ctr">
                    <a:solidFill>
                      <a:schemeClr val="bg1">
                        <a:lumMod val="85000"/>
                      </a:schemeClr>
                    </a:solidFill>
                  </a:tcPr>
                </a:tc>
                <a:tc>
                  <a:txBody>
                    <a:bodyPr/>
                    <a:lstStyle/>
                    <a:p>
                      <a:pPr lvl="0" algn="ctr">
                        <a:buNone/>
                      </a:pPr>
                      <a:r>
                        <a:rPr lang="en-US" sz="1400" dirty="0">
                          <a:solidFill>
                            <a:schemeClr val="tx1"/>
                          </a:solidFill>
                          <a:latin typeface="Sagona Book"/>
                        </a:rPr>
                        <a:t>Friday, January 10</a:t>
                      </a:r>
                      <a:r>
                        <a:rPr lang="en-US" sz="1400" baseline="30000" dirty="0">
                          <a:solidFill>
                            <a:schemeClr val="tx1"/>
                          </a:solidFill>
                          <a:latin typeface="Sagona Book"/>
                        </a:rPr>
                        <a:t>th</a:t>
                      </a:r>
                      <a:r>
                        <a:rPr lang="en-US" sz="1400" dirty="0">
                          <a:solidFill>
                            <a:schemeClr val="tx1"/>
                          </a:solidFill>
                          <a:latin typeface="Sagona Book"/>
                        </a:rPr>
                        <a:t>, 2025, from 1-2 PM CST</a:t>
                      </a:r>
                    </a:p>
                  </a:txBody>
                  <a:tcPr anchor="ctr">
                    <a:solidFill>
                      <a:schemeClr val="bg1">
                        <a:lumMod val="85000"/>
                      </a:schemeClr>
                    </a:solidFill>
                  </a:tcPr>
                </a:tc>
                <a:extLst>
                  <a:ext uri="{0D108BD9-81ED-4DB2-BD59-A6C34878D82A}">
                    <a16:rowId xmlns:a16="http://schemas.microsoft.com/office/drawing/2014/main" val="3172274895"/>
                  </a:ext>
                </a:extLst>
              </a:tr>
              <a:tr h="678790">
                <a:tc>
                  <a:txBody>
                    <a:bodyPr/>
                    <a:lstStyle/>
                    <a:p>
                      <a:pPr lvl="0" algn="ctr">
                        <a:buNone/>
                      </a:pPr>
                      <a:r>
                        <a:rPr lang="en-US" sz="1400" dirty="0">
                          <a:latin typeface="Sagona Book"/>
                        </a:rPr>
                        <a:t>Deadlines: </a:t>
                      </a:r>
                      <a:endParaRPr lang="en-US" dirty="0"/>
                    </a:p>
                    <a:p>
                      <a:pPr marL="285750" lvl="0" indent="-285750" algn="ctr">
                        <a:buFont typeface="Arial"/>
                        <a:buChar char="•"/>
                      </a:pPr>
                      <a:r>
                        <a:rPr lang="en-US" sz="1400" dirty="0">
                          <a:latin typeface="Sagona Book"/>
                        </a:rPr>
                        <a:t>Submit your product as an option for product crossover </a:t>
                      </a:r>
                    </a:p>
                    <a:p>
                      <a:pPr marL="285750" lvl="0" indent="-285750" algn="ctr">
                        <a:buFont typeface="Arial"/>
                        <a:buChar char="•"/>
                      </a:pPr>
                      <a:r>
                        <a:rPr lang="en-US" sz="1400" dirty="0">
                          <a:latin typeface="Sagona Book"/>
                        </a:rPr>
                        <a:t>Trend Sign-up</a:t>
                      </a:r>
                    </a:p>
                  </a:txBody>
                  <a:tcPr anchor="ctr">
                    <a:solidFill>
                      <a:schemeClr val="bg1">
                        <a:lumMod val="95000"/>
                      </a:schemeClr>
                    </a:solidFill>
                  </a:tcPr>
                </a:tc>
                <a:tc>
                  <a:txBody>
                    <a:bodyPr/>
                    <a:lstStyle/>
                    <a:p>
                      <a:pPr lvl="0" algn="ctr">
                        <a:buNone/>
                      </a:pPr>
                      <a:r>
                        <a:rPr lang="en-US" sz="1400" dirty="0">
                          <a:solidFill>
                            <a:schemeClr val="tx1"/>
                          </a:solidFill>
                          <a:latin typeface="Sagona Book"/>
                        </a:rPr>
                        <a:t>2/7/25</a:t>
                      </a:r>
                    </a:p>
                  </a:txBody>
                  <a:tcPr anchor="ctr">
                    <a:solidFill>
                      <a:schemeClr val="bg1">
                        <a:lumMod val="95000"/>
                      </a:schemeClr>
                    </a:solidFill>
                  </a:tcPr>
                </a:tc>
                <a:extLst>
                  <a:ext uri="{0D108BD9-81ED-4DB2-BD59-A6C34878D82A}">
                    <a16:rowId xmlns:a16="http://schemas.microsoft.com/office/drawing/2014/main" val="1742868501"/>
                  </a:ext>
                </a:extLst>
              </a:tr>
              <a:tr h="283378">
                <a:tc>
                  <a:txBody>
                    <a:bodyPr/>
                    <a:lstStyle/>
                    <a:p>
                      <a:pPr lvl="0" algn="ctr">
                        <a:buNone/>
                      </a:pPr>
                      <a:r>
                        <a:rPr lang="en-US" sz="1400" dirty="0">
                          <a:latin typeface="Sagona Book"/>
                        </a:rPr>
                        <a:t>Product crossover list will be distributed</a:t>
                      </a:r>
                    </a:p>
                  </a:txBody>
                  <a:tcPr anchor="ctr">
                    <a:solidFill>
                      <a:schemeClr val="bg1">
                        <a:lumMod val="85000"/>
                      </a:schemeClr>
                    </a:solidFill>
                  </a:tcPr>
                </a:tc>
                <a:tc>
                  <a:txBody>
                    <a:bodyPr/>
                    <a:lstStyle/>
                    <a:p>
                      <a:pPr lvl="0" algn="ctr">
                        <a:buNone/>
                      </a:pPr>
                      <a:r>
                        <a:rPr lang="en-US" sz="1400" dirty="0">
                          <a:solidFill>
                            <a:schemeClr val="tx1"/>
                          </a:solidFill>
                          <a:latin typeface="Sagona Book"/>
                        </a:rPr>
                        <a:t>2/10/25</a:t>
                      </a:r>
                    </a:p>
                  </a:txBody>
                  <a:tcPr anchor="ctr">
                    <a:solidFill>
                      <a:schemeClr val="bg1">
                        <a:lumMod val="85000"/>
                      </a:schemeClr>
                    </a:solidFill>
                  </a:tcPr>
                </a:tc>
                <a:extLst>
                  <a:ext uri="{0D108BD9-81ED-4DB2-BD59-A6C34878D82A}">
                    <a16:rowId xmlns:a16="http://schemas.microsoft.com/office/drawing/2014/main" val="1876243846"/>
                  </a:ext>
                </a:extLst>
              </a:tr>
              <a:tr h="1008302">
                <a:tc>
                  <a:txBody>
                    <a:bodyPr/>
                    <a:lstStyle/>
                    <a:p>
                      <a:pPr lvl="0" algn="ctr">
                        <a:buNone/>
                      </a:pPr>
                      <a:r>
                        <a:rPr lang="en-US" sz="1400" dirty="0">
                          <a:latin typeface="Sagona Book"/>
                        </a:rPr>
                        <a:t>Window for consultations to review concept with Connections powered by CSSI team</a:t>
                      </a:r>
                      <a:endParaRPr lang="en-US" dirty="0"/>
                    </a:p>
                  </a:txBody>
                  <a:tcPr anchor="ctr">
                    <a:solidFill>
                      <a:schemeClr val="bg1">
                        <a:lumMod val="95000"/>
                      </a:schemeClr>
                    </a:solidFill>
                  </a:tcPr>
                </a:tc>
                <a:tc>
                  <a:txBody>
                    <a:bodyPr/>
                    <a:lstStyle/>
                    <a:p>
                      <a:pPr lvl="0" algn="ctr">
                        <a:buNone/>
                      </a:pPr>
                      <a:r>
                        <a:rPr lang="en-US" sz="1400" kern="1200" dirty="0">
                          <a:solidFill>
                            <a:schemeClr val="tx1"/>
                          </a:solidFill>
                          <a:latin typeface="Sagona Book"/>
                          <a:ea typeface="+mn-ea"/>
                          <a:cs typeface="+mn-cs"/>
                        </a:rPr>
                        <a:t>Week of 2/24/25 </a:t>
                      </a:r>
                    </a:p>
                    <a:p>
                      <a:pPr marL="285750" lvl="0" indent="-285750" algn="ctr">
                        <a:lnSpc>
                          <a:spcPct val="100000"/>
                        </a:lnSpc>
                        <a:spcBef>
                          <a:spcPts val="0"/>
                        </a:spcBef>
                        <a:spcAft>
                          <a:spcPts val="0"/>
                        </a:spcAft>
                        <a:buFont typeface="Arial"/>
                        <a:buChar char="•"/>
                      </a:pPr>
                      <a:r>
                        <a:rPr lang="en-US" sz="1000" kern="1200" noProof="0" dirty="0">
                          <a:solidFill>
                            <a:schemeClr val="tx1"/>
                          </a:solidFill>
                          <a:latin typeface="Sagona Book"/>
                          <a:ea typeface="+mn-ea"/>
                          <a:cs typeface="+mn-cs"/>
                        </a:rPr>
                        <a:t>Monday 2/24: 10 am - 3 pm CST</a:t>
                      </a:r>
                      <a:endParaRPr lang="en-US" sz="1000" kern="1200" dirty="0">
                        <a:solidFill>
                          <a:schemeClr val="tx1"/>
                        </a:solidFill>
                        <a:latin typeface="Sagona Book"/>
                        <a:ea typeface="+mn-ea"/>
                        <a:cs typeface="+mn-cs"/>
                      </a:endParaRPr>
                    </a:p>
                    <a:p>
                      <a:pPr marL="285750" lvl="0" indent="-285750" algn="ctr">
                        <a:lnSpc>
                          <a:spcPct val="100000"/>
                        </a:lnSpc>
                        <a:spcBef>
                          <a:spcPts val="0"/>
                        </a:spcBef>
                        <a:spcAft>
                          <a:spcPts val="0"/>
                        </a:spcAft>
                        <a:buFont typeface="Arial"/>
                        <a:buChar char="•"/>
                      </a:pPr>
                      <a:r>
                        <a:rPr lang="en-US" sz="1000" kern="1200" noProof="0" dirty="0">
                          <a:solidFill>
                            <a:schemeClr val="tx1"/>
                          </a:solidFill>
                          <a:latin typeface="Sagona Book"/>
                          <a:ea typeface="+mn-ea"/>
                          <a:cs typeface="+mn-cs"/>
                        </a:rPr>
                        <a:t>Tuesday 2/25: 9 am -5 pm CST</a:t>
                      </a:r>
                      <a:endParaRPr lang="en-US" sz="1000" kern="1200" dirty="0">
                        <a:solidFill>
                          <a:schemeClr val="tx1"/>
                        </a:solidFill>
                        <a:latin typeface="Sagona Book"/>
                        <a:ea typeface="+mn-ea"/>
                        <a:cs typeface="+mn-cs"/>
                      </a:endParaRPr>
                    </a:p>
                    <a:p>
                      <a:pPr marL="285750" lvl="0" indent="-285750" algn="ctr">
                        <a:lnSpc>
                          <a:spcPct val="100000"/>
                        </a:lnSpc>
                        <a:spcBef>
                          <a:spcPts val="0"/>
                        </a:spcBef>
                        <a:spcAft>
                          <a:spcPts val="0"/>
                        </a:spcAft>
                        <a:buFont typeface="Arial"/>
                        <a:buChar char="•"/>
                      </a:pPr>
                      <a:r>
                        <a:rPr lang="en-US" sz="1000" kern="1200" noProof="0" dirty="0">
                          <a:solidFill>
                            <a:schemeClr val="tx1"/>
                          </a:solidFill>
                          <a:latin typeface="Sagona Book"/>
                          <a:ea typeface="+mn-ea"/>
                          <a:cs typeface="+mn-cs"/>
                        </a:rPr>
                        <a:t>Wednesday 2/26: 9 am - 4 pm CST</a:t>
                      </a:r>
                      <a:endParaRPr lang="en-US" sz="1000" kern="1200" dirty="0">
                        <a:solidFill>
                          <a:schemeClr val="tx1"/>
                        </a:solidFill>
                        <a:latin typeface="Sagona Book"/>
                        <a:ea typeface="+mn-ea"/>
                        <a:cs typeface="+mn-cs"/>
                      </a:endParaRPr>
                    </a:p>
                    <a:p>
                      <a:pPr marL="285750" lvl="0" indent="-285750" algn="ctr">
                        <a:lnSpc>
                          <a:spcPct val="100000"/>
                        </a:lnSpc>
                        <a:spcBef>
                          <a:spcPts val="0"/>
                        </a:spcBef>
                        <a:spcAft>
                          <a:spcPts val="0"/>
                        </a:spcAft>
                        <a:buFont typeface="Arial"/>
                        <a:buChar char="•"/>
                      </a:pPr>
                      <a:r>
                        <a:rPr lang="en-US" sz="1000" kern="1200" noProof="0" dirty="0">
                          <a:solidFill>
                            <a:schemeClr val="tx1"/>
                          </a:solidFill>
                          <a:latin typeface="Sagona Book"/>
                          <a:ea typeface="+mn-ea"/>
                          <a:cs typeface="+mn-cs"/>
                        </a:rPr>
                        <a:t>Thursday 2/27: 11 am - 2 pm CST</a:t>
                      </a:r>
                      <a:endParaRPr lang="en-US" sz="1000" kern="1200" dirty="0">
                        <a:solidFill>
                          <a:schemeClr val="tx1"/>
                        </a:solidFill>
                        <a:latin typeface="Sagona Book"/>
                        <a:ea typeface="+mn-ea"/>
                        <a:cs typeface="+mn-cs"/>
                      </a:endParaRPr>
                    </a:p>
                    <a:p>
                      <a:pPr marL="285750" lvl="0" indent="-285750" algn="ctr">
                        <a:lnSpc>
                          <a:spcPct val="100000"/>
                        </a:lnSpc>
                        <a:spcBef>
                          <a:spcPts val="0"/>
                        </a:spcBef>
                        <a:spcAft>
                          <a:spcPts val="0"/>
                        </a:spcAft>
                        <a:buFont typeface="Arial"/>
                        <a:buChar char="•"/>
                      </a:pPr>
                      <a:r>
                        <a:rPr lang="en-US" sz="1000" kern="1200" noProof="0" dirty="0">
                          <a:solidFill>
                            <a:schemeClr val="tx1"/>
                          </a:solidFill>
                          <a:latin typeface="Sagona Book"/>
                          <a:ea typeface="+mn-ea"/>
                          <a:cs typeface="+mn-cs"/>
                        </a:rPr>
                        <a:t>Friday 2/28: 10 am - 1 pm CST</a:t>
                      </a:r>
                      <a:endParaRPr lang="en-US" sz="1000" kern="1200" dirty="0">
                        <a:solidFill>
                          <a:schemeClr val="tx1"/>
                        </a:solidFill>
                        <a:latin typeface="Sagona Book"/>
                        <a:ea typeface="+mn-ea"/>
                        <a:cs typeface="+mn-cs"/>
                      </a:endParaRPr>
                    </a:p>
                  </a:txBody>
                  <a:tcPr anchor="ctr">
                    <a:solidFill>
                      <a:schemeClr val="bg1">
                        <a:lumMod val="95000"/>
                      </a:schemeClr>
                    </a:solidFill>
                  </a:tcPr>
                </a:tc>
                <a:extLst>
                  <a:ext uri="{0D108BD9-81ED-4DB2-BD59-A6C34878D82A}">
                    <a16:rowId xmlns:a16="http://schemas.microsoft.com/office/drawing/2014/main" val="1451271522"/>
                  </a:ext>
                </a:extLst>
              </a:tr>
              <a:tr h="481084">
                <a:tc>
                  <a:txBody>
                    <a:bodyPr/>
                    <a:lstStyle/>
                    <a:p>
                      <a:pPr lvl="0" algn="ctr">
                        <a:buNone/>
                      </a:pPr>
                      <a:r>
                        <a:rPr lang="en-US" sz="1400" dirty="0">
                          <a:latin typeface="Sagona Book"/>
                        </a:rPr>
                        <a:t>Deadline: Proposed concept submission</a:t>
                      </a:r>
                      <a:endParaRPr lang="en-US" dirty="0"/>
                    </a:p>
                    <a:p>
                      <a:pPr lvl="0" algn="ctr">
                        <a:buNone/>
                      </a:pPr>
                      <a:r>
                        <a:rPr lang="en-US" sz="1400" kern="1200" noProof="0" dirty="0">
                          <a:solidFill>
                            <a:schemeClr val="dk1"/>
                          </a:solidFill>
                          <a:latin typeface="Sagona Book"/>
                          <a:ea typeface="+mn-ea"/>
                          <a:cs typeface="+mn-cs"/>
                        </a:rPr>
                        <a:t>Also, final date to request crossover sampling product from manufacturer.</a:t>
                      </a:r>
                      <a:endParaRPr lang="en-US" sz="1400" kern="1200" dirty="0">
                        <a:solidFill>
                          <a:schemeClr val="dk1"/>
                        </a:solidFill>
                        <a:latin typeface="Sagona Book"/>
                        <a:ea typeface="+mn-ea"/>
                        <a:cs typeface="+mn-cs"/>
                      </a:endParaRPr>
                    </a:p>
                  </a:txBody>
                  <a:tcPr anchor="ctr">
                    <a:solidFill>
                      <a:schemeClr val="bg1">
                        <a:lumMod val="85000"/>
                      </a:schemeClr>
                    </a:solidFill>
                  </a:tcPr>
                </a:tc>
                <a:tc>
                  <a:txBody>
                    <a:bodyPr/>
                    <a:lstStyle/>
                    <a:p>
                      <a:pPr lvl="0" algn="ctr">
                        <a:buNone/>
                      </a:pPr>
                      <a:r>
                        <a:rPr lang="en-US" sz="1400" dirty="0">
                          <a:latin typeface="Sagona Book"/>
                        </a:rPr>
                        <a:t>3/14/25      </a:t>
                      </a:r>
                      <a:r>
                        <a:rPr lang="en-US" sz="1400" dirty="0">
                          <a:solidFill>
                            <a:srgbClr val="FFC000"/>
                          </a:solidFill>
                          <a:latin typeface="Sagona Book"/>
                        </a:rPr>
                        <a:t> </a:t>
                      </a:r>
                    </a:p>
                  </a:txBody>
                  <a:tcPr anchor="ctr">
                    <a:solidFill>
                      <a:schemeClr val="bg1">
                        <a:lumMod val="85000"/>
                      </a:schemeClr>
                    </a:solidFill>
                  </a:tcPr>
                </a:tc>
                <a:extLst>
                  <a:ext uri="{0D108BD9-81ED-4DB2-BD59-A6C34878D82A}">
                    <a16:rowId xmlns:a16="http://schemas.microsoft.com/office/drawing/2014/main" val="3325726262"/>
                  </a:ext>
                </a:extLst>
              </a:tr>
              <a:tr h="481084">
                <a:tc>
                  <a:txBody>
                    <a:bodyPr/>
                    <a:lstStyle/>
                    <a:p>
                      <a:pPr lvl="0" algn="ctr">
                        <a:buNone/>
                      </a:pPr>
                      <a:r>
                        <a:rPr lang="en-US" sz="1400" dirty="0">
                          <a:latin typeface="Sagona Book"/>
                        </a:rPr>
                        <a:t>Show Dates</a:t>
                      </a:r>
                    </a:p>
                    <a:p>
                      <a:pPr lvl="0" algn="ctr">
                        <a:buNone/>
                      </a:pPr>
                      <a:r>
                        <a:rPr lang="en-US" sz="1400" i="1" dirty="0">
                          <a:latin typeface="Sagona Book"/>
                        </a:rPr>
                        <a:t>Your signage will be provided at the conference.</a:t>
                      </a:r>
                      <a:r>
                        <a:rPr lang="en-US" sz="1400" dirty="0">
                          <a:latin typeface="Sagona Book"/>
                        </a:rPr>
                        <a:t> </a:t>
                      </a:r>
                    </a:p>
                  </a:txBody>
                  <a:tcPr anchor="ctr">
                    <a:solidFill>
                      <a:schemeClr val="bg1">
                        <a:lumMod val="95000"/>
                      </a:schemeClr>
                    </a:solidFill>
                  </a:tcPr>
                </a:tc>
                <a:tc>
                  <a:txBody>
                    <a:bodyPr/>
                    <a:lstStyle/>
                    <a:p>
                      <a:pPr lvl="0" algn="ctr">
                        <a:buNone/>
                      </a:pPr>
                      <a:r>
                        <a:rPr lang="en-US" sz="1400" dirty="0">
                          <a:latin typeface="Sagona Book"/>
                        </a:rPr>
                        <a:t>April 15 – 17, 2025</a:t>
                      </a:r>
                    </a:p>
                  </a:txBody>
                  <a:tcPr anchor="ctr">
                    <a:solidFill>
                      <a:schemeClr val="bg1">
                        <a:lumMod val="95000"/>
                      </a:schemeClr>
                    </a:solidFill>
                  </a:tcPr>
                </a:tc>
                <a:extLst>
                  <a:ext uri="{0D108BD9-81ED-4DB2-BD59-A6C34878D82A}">
                    <a16:rowId xmlns:a16="http://schemas.microsoft.com/office/drawing/2014/main" val="2108395750"/>
                  </a:ext>
                </a:extLst>
              </a:tr>
            </a:tbl>
          </a:graphicData>
        </a:graphic>
      </p:graphicFrame>
    </p:spTree>
    <p:extLst>
      <p:ext uri="{BB962C8B-B14F-4D97-AF65-F5344CB8AC3E}">
        <p14:creationId xmlns:p14="http://schemas.microsoft.com/office/powerpoint/2010/main" val="328825883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30CC11D0-BA3F-41E5-AA0F-7D62CCDFD326}"/>
              </a:ext>
            </a:extLst>
          </p:cNvPr>
          <p:cNvSpPr>
            <a:spLocks noGrp="1"/>
          </p:cNvSpPr>
          <p:nvPr>
            <p:ph type="body" sz="quarter" idx="13"/>
          </p:nvPr>
        </p:nvSpPr>
        <p:spPr/>
        <p:txBody>
          <a:bodyPr/>
          <a:lstStyle/>
          <a:p>
            <a:r>
              <a:rPr lang="en-US"/>
              <a:t>Introduction</a:t>
            </a:r>
          </a:p>
        </p:txBody>
      </p:sp>
      <p:sp>
        <p:nvSpPr>
          <p:cNvPr id="7" name="Text Placeholder 6">
            <a:extLst>
              <a:ext uri="{FF2B5EF4-FFF2-40B4-BE49-F238E27FC236}">
                <a16:creationId xmlns:a16="http://schemas.microsoft.com/office/drawing/2014/main" id="{CE0BAB74-A52B-59A2-92A0-27CFA60D66EC}"/>
              </a:ext>
            </a:extLst>
          </p:cNvPr>
          <p:cNvSpPr>
            <a:spLocks noGrp="1"/>
          </p:cNvSpPr>
          <p:nvPr>
            <p:ph type="body" sz="quarter" idx="20"/>
          </p:nvPr>
        </p:nvSpPr>
        <p:spPr>
          <a:xfrm>
            <a:off x="2364733" y="806035"/>
            <a:ext cx="8825123" cy="486223"/>
          </a:xfrm>
        </p:spPr>
        <p:txBody>
          <a:bodyPr vert="horz" wrap="square" lIns="0" tIns="0" rIns="0" bIns="0" rtlCol="0" anchor="t">
            <a:spAutoFit/>
          </a:bodyPr>
          <a:lstStyle/>
          <a:p>
            <a:r>
              <a:rPr lang="en-US">
                <a:latin typeface="Avenir Next LT Pro Demi"/>
              </a:rPr>
              <a:t>Trend Explorer Is Back for More in 2025</a:t>
            </a:r>
            <a:endParaRPr lang="en-US"/>
          </a:p>
        </p:txBody>
      </p:sp>
      <p:sp>
        <p:nvSpPr>
          <p:cNvPr id="19" name="Text Placeholder 18">
            <a:extLst>
              <a:ext uri="{FF2B5EF4-FFF2-40B4-BE49-F238E27FC236}">
                <a16:creationId xmlns:a16="http://schemas.microsoft.com/office/drawing/2014/main" id="{0FEDC149-5F13-864F-067C-CFC5F728D345}"/>
              </a:ext>
            </a:extLst>
          </p:cNvPr>
          <p:cNvSpPr>
            <a:spLocks noGrp="1"/>
          </p:cNvSpPr>
          <p:nvPr>
            <p:ph type="body" sz="quarter" idx="21"/>
          </p:nvPr>
        </p:nvSpPr>
        <p:spPr>
          <a:xfrm>
            <a:off x="2364733" y="1639785"/>
            <a:ext cx="9494608" cy="4154984"/>
          </a:xfrm>
        </p:spPr>
        <p:txBody>
          <a:bodyPr vert="horz" wrap="square" lIns="0" tIns="0" rIns="0" bIns="0" rtlCol="0" anchor="t">
            <a:spAutoFit/>
          </a:bodyPr>
          <a:lstStyle/>
          <a:p>
            <a:r>
              <a:rPr lang="en-US" dirty="0">
                <a:latin typeface="Sagona Book"/>
              </a:rPr>
              <a:t>After last year's success, Connections powered by CSSI and </a:t>
            </a:r>
            <a:r>
              <a:rPr lang="en-US" dirty="0" err="1">
                <a:latin typeface="Sagona Book"/>
              </a:rPr>
              <a:t>Acxion</a:t>
            </a:r>
            <a:r>
              <a:rPr lang="en-US" dirty="0">
                <a:latin typeface="Sagona Book"/>
              </a:rPr>
              <a:t>™ Foodservice is partnering with Dot Foods Innovations to focus on 2025's exciting foodservice trends, giving participating manufacturers a chance to put their products in the spotlight by showing a trend in action with samples only served during the preview. </a:t>
            </a:r>
            <a:endParaRPr lang="en-US" dirty="0"/>
          </a:p>
          <a:p>
            <a:endParaRPr lang="en-US" dirty="0">
              <a:latin typeface="Sagona Book"/>
            </a:endParaRPr>
          </a:p>
          <a:p>
            <a:r>
              <a:rPr lang="en-US" dirty="0">
                <a:latin typeface="Sagona Book"/>
              </a:rPr>
              <a:t>When is Trend Explorer? </a:t>
            </a:r>
          </a:p>
          <a:p>
            <a:pPr marL="285750" indent="-285750">
              <a:buFont typeface="Arial,Sans-Serif"/>
              <a:buChar char="•"/>
            </a:pPr>
            <a:r>
              <a:rPr lang="en-US" dirty="0">
                <a:latin typeface="Sagona Book"/>
              </a:rPr>
              <a:t>Wednesday, April 16, 2025</a:t>
            </a:r>
          </a:p>
          <a:p>
            <a:pPr marL="285750" indent="-285750">
              <a:buFont typeface="Arial,Sans-Serif"/>
              <a:buChar char="•"/>
            </a:pPr>
            <a:r>
              <a:rPr lang="en-US" dirty="0">
                <a:latin typeface="Sagona Book"/>
              </a:rPr>
              <a:t>11:45 a.m.–2:15 p.m.</a:t>
            </a:r>
          </a:p>
          <a:p>
            <a:pPr marL="285750" indent="-285750">
              <a:buFont typeface="Arial,Sans-Serif"/>
              <a:buChar char="•"/>
            </a:pPr>
            <a:r>
              <a:rPr lang="en-US" dirty="0">
                <a:latin typeface="Sagona Book"/>
              </a:rPr>
              <a:t>Colorado Convention Center Halls E &amp; F. </a:t>
            </a:r>
          </a:p>
          <a:p>
            <a:pPr marL="285750" indent="-285750">
              <a:buFont typeface="Arial,Sans-Serif"/>
              <a:buChar char="•"/>
            </a:pPr>
            <a:r>
              <a:rPr lang="en-US" dirty="0">
                <a:latin typeface="Sagona Book"/>
              </a:rPr>
              <a:t>Participating exhibitors only. Show floor will close from 11 a.m.–3 p.m. for event. </a:t>
            </a:r>
          </a:p>
          <a:p>
            <a:endParaRPr lang="en-US" dirty="0">
              <a:latin typeface="Sagona Book"/>
            </a:endParaRPr>
          </a:p>
          <a:p>
            <a:r>
              <a:rPr lang="en-US" dirty="0">
                <a:latin typeface="Sagona Book"/>
              </a:rPr>
              <a:t>The goal? To create a high-impact, multi-course tasting experience that captivates and inspires national account operators with every delicious bite. </a:t>
            </a:r>
            <a:endParaRPr lang="en-US"/>
          </a:p>
          <a:p>
            <a:r>
              <a:rPr lang="en-US" dirty="0">
                <a:latin typeface="Sagona Book"/>
              </a:rPr>
              <a:t>Manufacturers have so much to gain for participating, and it's </a:t>
            </a:r>
            <a:r>
              <a:rPr lang="en-US" b="1" dirty="0">
                <a:latin typeface="Sagona Book"/>
              </a:rPr>
              <a:t>absolutely free</a:t>
            </a:r>
            <a:r>
              <a:rPr lang="en-US" dirty="0">
                <a:latin typeface="Sagona Book"/>
              </a:rPr>
              <a:t>. This deck has all the details. Ready? </a:t>
            </a:r>
            <a:endParaRPr lang="en-US" dirty="0"/>
          </a:p>
        </p:txBody>
      </p:sp>
      <p:sp>
        <p:nvSpPr>
          <p:cNvPr id="6" name="Rectangle 5">
            <a:extLst>
              <a:ext uri="{FF2B5EF4-FFF2-40B4-BE49-F238E27FC236}">
                <a16:creationId xmlns:a16="http://schemas.microsoft.com/office/drawing/2014/main" id="{C665FCEC-F7A9-4E04-A6FD-A97970A016E4}"/>
              </a:ext>
            </a:extLst>
          </p:cNvPr>
          <p:cNvSpPr/>
          <p:nvPr/>
        </p:nvSpPr>
        <p:spPr>
          <a:xfrm>
            <a:off x="2017705" y="1557572"/>
            <a:ext cx="45719" cy="3218614"/>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7297271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BACBD2D-5910-4B6A-B4E1-314FCB51B583}"/>
              </a:ext>
            </a:extLst>
          </p:cNvPr>
          <p:cNvSpPr>
            <a:spLocks noGrp="1"/>
          </p:cNvSpPr>
          <p:nvPr>
            <p:ph type="body" sz="quarter" idx="20"/>
          </p:nvPr>
        </p:nvSpPr>
        <p:spPr>
          <a:xfrm>
            <a:off x="548329" y="1160401"/>
            <a:ext cx="11204599" cy="486223"/>
          </a:xfrm>
        </p:spPr>
        <p:txBody>
          <a:bodyPr>
            <a:normAutofit/>
          </a:bodyPr>
          <a:lstStyle/>
          <a:p>
            <a:r>
              <a:rPr lang="en-US" sz="3000"/>
              <a:t>Questions about Trend Explorer? Join us for a conversation. </a:t>
            </a:r>
          </a:p>
        </p:txBody>
      </p:sp>
      <p:sp>
        <p:nvSpPr>
          <p:cNvPr id="5" name="Text Placeholder 4">
            <a:extLst>
              <a:ext uri="{FF2B5EF4-FFF2-40B4-BE49-F238E27FC236}">
                <a16:creationId xmlns:a16="http://schemas.microsoft.com/office/drawing/2014/main" id="{CB218BFC-861C-41FD-BA67-8BD7716F2501}"/>
              </a:ext>
            </a:extLst>
          </p:cNvPr>
          <p:cNvSpPr>
            <a:spLocks noGrp="1"/>
          </p:cNvSpPr>
          <p:nvPr>
            <p:ph type="body" sz="quarter" idx="11"/>
          </p:nvPr>
        </p:nvSpPr>
        <p:spPr/>
        <p:txBody>
          <a:bodyPr vert="horz" wrap="square" lIns="0" tIns="0" rIns="0" bIns="0" rtlCol="0" anchor="t">
            <a:spAutoFit/>
          </a:bodyPr>
          <a:lstStyle/>
          <a:p>
            <a:r>
              <a:rPr lang="en-US">
                <a:latin typeface="Avenir Next LT Pro"/>
              </a:rPr>
              <a:t>Key Dates</a:t>
            </a:r>
            <a:endParaRPr lang="en-US"/>
          </a:p>
        </p:txBody>
      </p:sp>
      <p:sp>
        <p:nvSpPr>
          <p:cNvPr id="2" name="Rectangle 1">
            <a:extLst>
              <a:ext uri="{FF2B5EF4-FFF2-40B4-BE49-F238E27FC236}">
                <a16:creationId xmlns:a16="http://schemas.microsoft.com/office/drawing/2014/main" id="{2395CD82-8BDA-4C6D-9076-D55DFE61E922}"/>
              </a:ext>
            </a:extLst>
          </p:cNvPr>
          <p:cNvSpPr/>
          <p:nvPr/>
        </p:nvSpPr>
        <p:spPr>
          <a:xfrm>
            <a:off x="548329" y="1765072"/>
            <a:ext cx="4565931" cy="2031325"/>
          </a:xfrm>
          <a:prstGeom prst="rect">
            <a:avLst/>
          </a:prstGeom>
        </p:spPr>
        <p:txBody>
          <a:bodyPr wrap="square">
            <a:spAutoFit/>
          </a:bodyPr>
          <a:lstStyle/>
          <a:p>
            <a:pPr>
              <a:buClr>
                <a:srgbClr val="413163"/>
              </a:buClr>
            </a:pPr>
            <a:r>
              <a:rPr lang="en-US">
                <a:latin typeface="Sagona Book"/>
              </a:rPr>
              <a:t>Connections Powered by CSSI will be hosting two virtual sessions to explain the process, followed by a Q&amp;A. </a:t>
            </a:r>
            <a:endParaRPr lang="en-US"/>
          </a:p>
          <a:p>
            <a:pPr>
              <a:buClr>
                <a:srgbClr val="413163"/>
              </a:buClr>
            </a:pPr>
            <a:r>
              <a:rPr lang="en-US">
                <a:latin typeface="Sagona Book"/>
              </a:rPr>
              <a:t>We'll send out separate meeting invitations, so feel free to accept the option with the time that works best for you. </a:t>
            </a:r>
            <a:r>
              <a:rPr lang="en-US" b="1">
                <a:latin typeface="Sagona Book"/>
              </a:rPr>
              <a:t>Hope to see you soon! </a:t>
            </a:r>
          </a:p>
        </p:txBody>
      </p:sp>
      <p:graphicFrame>
        <p:nvGraphicFramePr>
          <p:cNvPr id="7" name="Table 6">
            <a:extLst>
              <a:ext uri="{FF2B5EF4-FFF2-40B4-BE49-F238E27FC236}">
                <a16:creationId xmlns:a16="http://schemas.microsoft.com/office/drawing/2014/main" id="{55CAB699-12ED-4B4F-A1A4-A3C645763638}"/>
              </a:ext>
            </a:extLst>
          </p:cNvPr>
          <p:cNvGraphicFramePr>
            <a:graphicFrameLocks noGrp="1"/>
          </p:cNvGraphicFramePr>
          <p:nvPr>
            <p:extLst>
              <p:ext uri="{D42A27DB-BD31-4B8C-83A1-F6EECF244321}">
                <p14:modId xmlns:p14="http://schemas.microsoft.com/office/powerpoint/2010/main" val="1027537709"/>
              </p:ext>
            </p:extLst>
          </p:nvPr>
        </p:nvGraphicFramePr>
        <p:xfrm>
          <a:off x="5326912" y="1765072"/>
          <a:ext cx="5780155" cy="3795687"/>
        </p:xfrm>
        <a:graphic>
          <a:graphicData uri="http://schemas.openxmlformats.org/drawingml/2006/table">
            <a:tbl>
              <a:tblPr firstRow="1" bandRow="1">
                <a:tableStyleId>{5C22544A-7EE6-4342-B048-85BDC9FD1C3A}</a:tableStyleId>
              </a:tblPr>
              <a:tblGrid>
                <a:gridCol w="2905594">
                  <a:extLst>
                    <a:ext uri="{9D8B030D-6E8A-4147-A177-3AD203B41FA5}">
                      <a16:colId xmlns:a16="http://schemas.microsoft.com/office/drawing/2014/main" val="2390124458"/>
                    </a:ext>
                  </a:extLst>
                </a:gridCol>
                <a:gridCol w="2874561">
                  <a:extLst>
                    <a:ext uri="{9D8B030D-6E8A-4147-A177-3AD203B41FA5}">
                      <a16:colId xmlns:a16="http://schemas.microsoft.com/office/drawing/2014/main" val="1499777940"/>
                    </a:ext>
                  </a:extLst>
                </a:gridCol>
              </a:tblGrid>
              <a:tr h="945245">
                <a:tc gridSpan="2">
                  <a:txBody>
                    <a:bodyPr/>
                    <a:lstStyle/>
                    <a:p>
                      <a:pPr lvl="0" algn="ctr">
                        <a:buNone/>
                      </a:pPr>
                      <a:r>
                        <a:rPr lang="en-US" sz="1600" dirty="0">
                          <a:solidFill>
                            <a:schemeClr val="bg1"/>
                          </a:solidFill>
                          <a:latin typeface="Avenir Next LT Pro"/>
                        </a:rPr>
                        <a:t>Join the Connections Powered by CSSI team as we discuss the program. </a:t>
                      </a:r>
                    </a:p>
                  </a:txBody>
                  <a:tcPr anchor="ctr">
                    <a:solidFill>
                      <a:srgbClr val="FF7E00"/>
                    </a:solidFill>
                  </a:tcPr>
                </a:tc>
                <a:tc hMerge="1">
                  <a:txBody>
                    <a:bodyPr/>
                    <a:lstStyle/>
                    <a:p>
                      <a:pPr lvl="0">
                        <a:buNone/>
                      </a:pPr>
                      <a:endParaRPr lang="en-US" sz="1400">
                        <a:latin typeface="Sagona Book"/>
                      </a:endParaRPr>
                    </a:p>
                  </a:txBody>
                  <a:tcPr>
                    <a:solidFill>
                      <a:schemeClr val="bg1">
                        <a:lumMod val="85000"/>
                      </a:schemeClr>
                    </a:solidFill>
                  </a:tcPr>
                </a:tc>
                <a:extLst>
                  <a:ext uri="{0D108BD9-81ED-4DB2-BD59-A6C34878D82A}">
                    <a16:rowId xmlns:a16="http://schemas.microsoft.com/office/drawing/2014/main" val="4160811676"/>
                  </a:ext>
                </a:extLst>
              </a:tr>
              <a:tr h="1425221">
                <a:tc>
                  <a:txBody>
                    <a:bodyPr/>
                    <a:lstStyle/>
                    <a:p>
                      <a:pPr lvl="0" algn="ctr">
                        <a:buNone/>
                      </a:pPr>
                      <a:r>
                        <a:rPr lang="en-US" sz="1600" dirty="0">
                          <a:latin typeface="Sagona Book"/>
                        </a:rPr>
                        <a:t>Option 1 </a:t>
                      </a:r>
                    </a:p>
                  </a:txBody>
                  <a:tcPr anchor="ctr">
                    <a:solidFill>
                      <a:schemeClr val="bg1">
                        <a:lumMod val="85000"/>
                      </a:schemeClr>
                    </a:solidFill>
                  </a:tcPr>
                </a:tc>
                <a:tc>
                  <a:txBody>
                    <a:bodyPr/>
                    <a:lstStyle/>
                    <a:p>
                      <a:pPr lvl="0" algn="ctr">
                        <a:buNone/>
                      </a:pPr>
                      <a:r>
                        <a:rPr lang="en-US" sz="1400" dirty="0">
                          <a:solidFill>
                            <a:schemeClr val="tx1"/>
                          </a:solidFill>
                          <a:latin typeface="Sagona Book"/>
                        </a:rPr>
                        <a:t>Tuesday, January 7</a:t>
                      </a:r>
                      <a:r>
                        <a:rPr lang="en-US" sz="1400" baseline="30000" dirty="0">
                          <a:solidFill>
                            <a:schemeClr val="tx1"/>
                          </a:solidFill>
                          <a:latin typeface="Sagona Book"/>
                        </a:rPr>
                        <a:t>th</a:t>
                      </a:r>
                      <a:r>
                        <a:rPr lang="en-US" sz="1400" dirty="0">
                          <a:solidFill>
                            <a:schemeClr val="tx1"/>
                          </a:solidFill>
                          <a:latin typeface="Sagona Book"/>
                        </a:rPr>
                        <a:t>, 2025, from 2-3 PM CST</a:t>
                      </a:r>
                    </a:p>
                  </a:txBody>
                  <a:tcPr anchor="ctr">
                    <a:solidFill>
                      <a:schemeClr val="bg1">
                        <a:lumMod val="85000"/>
                      </a:schemeClr>
                    </a:solidFill>
                  </a:tcPr>
                </a:tc>
                <a:extLst>
                  <a:ext uri="{0D108BD9-81ED-4DB2-BD59-A6C34878D82A}">
                    <a16:rowId xmlns:a16="http://schemas.microsoft.com/office/drawing/2014/main" val="3731961640"/>
                  </a:ext>
                </a:extLst>
              </a:tr>
              <a:tr h="1425221">
                <a:tc>
                  <a:txBody>
                    <a:bodyPr/>
                    <a:lstStyle/>
                    <a:p>
                      <a:pPr lvl="0" algn="ctr">
                        <a:buNone/>
                      </a:pPr>
                      <a:r>
                        <a:rPr lang="en-US" sz="1600" dirty="0">
                          <a:latin typeface="Sagona Book"/>
                        </a:rPr>
                        <a:t>Option 2 </a:t>
                      </a:r>
                      <a:endParaRPr lang="en-US" sz="1600" b="0" i="0" u="none" strike="noStrike" noProof="0" dirty="0">
                        <a:solidFill>
                          <a:srgbClr val="000000"/>
                        </a:solidFill>
                        <a:latin typeface="Sagona Book"/>
                      </a:endParaRPr>
                    </a:p>
                  </a:txBody>
                  <a:tcPr anchor="ctr">
                    <a:solidFill>
                      <a:schemeClr val="bg1">
                        <a:lumMod val="85000"/>
                      </a:schemeClr>
                    </a:solidFill>
                  </a:tcPr>
                </a:tc>
                <a:tc>
                  <a:txBody>
                    <a:bodyPr/>
                    <a:lstStyle/>
                    <a:p>
                      <a:pPr lvl="0" algn="ctr">
                        <a:buNone/>
                      </a:pPr>
                      <a:r>
                        <a:rPr lang="en-US" sz="1400" dirty="0">
                          <a:solidFill>
                            <a:schemeClr val="tx1"/>
                          </a:solidFill>
                          <a:latin typeface="Sagona Book"/>
                        </a:rPr>
                        <a:t>Friday, January 10</a:t>
                      </a:r>
                      <a:r>
                        <a:rPr lang="en-US" sz="1400" baseline="30000" dirty="0">
                          <a:solidFill>
                            <a:schemeClr val="tx1"/>
                          </a:solidFill>
                          <a:latin typeface="Sagona Book"/>
                        </a:rPr>
                        <a:t>th</a:t>
                      </a:r>
                      <a:r>
                        <a:rPr lang="en-US" sz="1400" dirty="0">
                          <a:solidFill>
                            <a:schemeClr val="tx1"/>
                          </a:solidFill>
                          <a:latin typeface="Sagona Book"/>
                        </a:rPr>
                        <a:t>, 2025, from 1-2 PM CST</a:t>
                      </a:r>
                    </a:p>
                  </a:txBody>
                  <a:tcPr anchor="ctr">
                    <a:solidFill>
                      <a:schemeClr val="bg1">
                        <a:lumMod val="85000"/>
                      </a:schemeClr>
                    </a:solidFill>
                  </a:tcPr>
                </a:tc>
                <a:extLst>
                  <a:ext uri="{0D108BD9-81ED-4DB2-BD59-A6C34878D82A}">
                    <a16:rowId xmlns:a16="http://schemas.microsoft.com/office/drawing/2014/main" val="1088959097"/>
                  </a:ext>
                </a:extLst>
              </a:tr>
            </a:tbl>
          </a:graphicData>
        </a:graphic>
      </p:graphicFrame>
    </p:spTree>
    <p:extLst>
      <p:ext uri="{BB962C8B-B14F-4D97-AF65-F5344CB8AC3E}">
        <p14:creationId xmlns:p14="http://schemas.microsoft.com/office/powerpoint/2010/main" val="41840444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88A53D43-9B1D-439B-9056-1861069DCB75}"/>
              </a:ext>
            </a:extLst>
          </p:cNvPr>
          <p:cNvSpPr>
            <a:spLocks noGrp="1"/>
          </p:cNvSpPr>
          <p:nvPr>
            <p:ph type="body" sz="quarter" idx="20"/>
          </p:nvPr>
        </p:nvSpPr>
        <p:spPr/>
        <p:txBody>
          <a:bodyPr>
            <a:normAutofit/>
          </a:bodyPr>
          <a:lstStyle/>
          <a:p>
            <a:r>
              <a:rPr lang="en-US"/>
              <a:t>Please Fill These Out!</a:t>
            </a:r>
          </a:p>
        </p:txBody>
      </p:sp>
      <p:sp>
        <p:nvSpPr>
          <p:cNvPr id="5" name="Text Placeholder 4">
            <a:extLst>
              <a:ext uri="{FF2B5EF4-FFF2-40B4-BE49-F238E27FC236}">
                <a16:creationId xmlns:a16="http://schemas.microsoft.com/office/drawing/2014/main" id="{A70F85F1-81E3-43C9-8FA9-21A2069616C5}"/>
              </a:ext>
            </a:extLst>
          </p:cNvPr>
          <p:cNvSpPr>
            <a:spLocks noGrp="1"/>
          </p:cNvSpPr>
          <p:nvPr>
            <p:ph type="body" sz="quarter" idx="11"/>
          </p:nvPr>
        </p:nvSpPr>
        <p:spPr/>
        <p:txBody>
          <a:bodyPr/>
          <a:lstStyle/>
          <a:p>
            <a:r>
              <a:rPr lang="en-US"/>
              <a:t>Your Next Steps</a:t>
            </a:r>
          </a:p>
        </p:txBody>
      </p:sp>
      <p:grpSp>
        <p:nvGrpSpPr>
          <p:cNvPr id="15" name="Group 14">
            <a:extLst>
              <a:ext uri="{FF2B5EF4-FFF2-40B4-BE49-F238E27FC236}">
                <a16:creationId xmlns:a16="http://schemas.microsoft.com/office/drawing/2014/main" id="{A49F78A6-1C65-5865-D701-6E499B8E4C63}"/>
              </a:ext>
            </a:extLst>
          </p:cNvPr>
          <p:cNvGrpSpPr/>
          <p:nvPr/>
        </p:nvGrpSpPr>
        <p:grpSpPr>
          <a:xfrm>
            <a:off x="418372" y="2249491"/>
            <a:ext cx="2610845" cy="3520796"/>
            <a:chOff x="418372" y="2249491"/>
            <a:chExt cx="2610845" cy="3520796"/>
          </a:xfrm>
        </p:grpSpPr>
        <p:sp>
          <p:nvSpPr>
            <p:cNvPr id="7" name="Rectangle: Rounded Corners 6">
              <a:hlinkClick r:id="rId2"/>
              <a:extLst>
                <a:ext uri="{FF2B5EF4-FFF2-40B4-BE49-F238E27FC236}">
                  <a16:creationId xmlns:a16="http://schemas.microsoft.com/office/drawing/2014/main" id="{B0A67DE8-850D-4AFB-95D6-15B2A6C26A3D}"/>
                </a:ext>
              </a:extLst>
            </p:cNvPr>
            <p:cNvSpPr/>
            <p:nvPr/>
          </p:nvSpPr>
          <p:spPr>
            <a:xfrm>
              <a:off x="418372" y="5275358"/>
              <a:ext cx="2610845" cy="494929"/>
            </a:xfrm>
            <a:prstGeom prst="roundRect">
              <a:avLst/>
            </a:prstGeom>
            <a:solidFill>
              <a:srgbClr val="ED7D31"/>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100" b="1" dirty="0">
                  <a:solidFill>
                    <a:schemeClr val="bg1"/>
                  </a:solidFill>
                  <a:latin typeface="Sagona Book"/>
                  <a:hlinkClick r:id="rId2">
                    <a:extLst>
                      <a:ext uri="{A12FA001-AC4F-418D-AE19-62706E023703}">
                        <ahyp:hlinkClr xmlns:ahyp="http://schemas.microsoft.com/office/drawing/2018/hyperlinkcolor" val="tx"/>
                      </a:ext>
                    </a:extLst>
                  </a:hlinkClick>
                </a:rPr>
                <a:t>PRODUCT CROSSOVER FORM</a:t>
              </a:r>
              <a:endParaRPr lang="en-US" sz="1100" b="1" dirty="0">
                <a:solidFill>
                  <a:schemeClr val="bg1"/>
                </a:solidFill>
                <a:latin typeface="Sagona Book" panose="02020503050505020204" pitchFamily="18" charset="0"/>
                <a:hlinkClick r:id="rId2">
                  <a:extLst>
                    <a:ext uri="{A12FA001-AC4F-418D-AE19-62706E023703}">
                      <ahyp:hlinkClr xmlns:ahyp="http://schemas.microsoft.com/office/drawing/2018/hyperlinkcolor" val="tx"/>
                    </a:ext>
                  </a:extLst>
                </a:hlinkClick>
              </a:endParaRPr>
            </a:p>
          </p:txBody>
        </p:sp>
        <p:sp>
          <p:nvSpPr>
            <p:cNvPr id="8" name="Rectangle 7">
              <a:extLst>
                <a:ext uri="{FF2B5EF4-FFF2-40B4-BE49-F238E27FC236}">
                  <a16:creationId xmlns:a16="http://schemas.microsoft.com/office/drawing/2014/main" id="{3ADAFF48-CC88-4A17-9BAF-7BAD1AFE4706}"/>
                </a:ext>
              </a:extLst>
            </p:cNvPr>
            <p:cNvSpPr/>
            <p:nvPr/>
          </p:nvSpPr>
          <p:spPr>
            <a:xfrm>
              <a:off x="418372" y="3470898"/>
              <a:ext cx="2610845" cy="1569660"/>
            </a:xfrm>
            <a:prstGeom prst="rect">
              <a:avLst/>
            </a:prstGeom>
            <a:solidFill>
              <a:srgbClr val="ED7D31"/>
            </a:solidFill>
            <a:ln>
              <a:noFill/>
            </a:ln>
          </p:spPr>
          <p:txBody>
            <a:bodyPr wrap="square">
              <a:spAutoFit/>
            </a:bodyPr>
            <a:lstStyle/>
            <a:p>
              <a:pPr algn="ctr"/>
              <a:r>
                <a:rPr lang="en-US" sz="1600" dirty="0">
                  <a:latin typeface="Sagona Book" panose="02020503050505020204" pitchFamily="18" charset="0"/>
                </a:rPr>
                <a:t>If you plan to allow other manufacturers to use your product(s) in their concept for the show, please use the link below to sign up.</a:t>
              </a:r>
            </a:p>
          </p:txBody>
        </p:sp>
        <p:pic>
          <p:nvPicPr>
            <p:cNvPr id="12" name="Graphic 11" descr="Checklist">
              <a:hlinkClick r:id="rId2"/>
              <a:extLst>
                <a:ext uri="{FF2B5EF4-FFF2-40B4-BE49-F238E27FC236}">
                  <a16:creationId xmlns:a16="http://schemas.microsoft.com/office/drawing/2014/main" id="{3FE11BD2-6898-4CAF-AF81-CB326F806BB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224238" y="2249491"/>
              <a:ext cx="999112" cy="999112"/>
            </a:xfrm>
            <a:prstGeom prst="rect">
              <a:avLst/>
            </a:prstGeom>
          </p:spPr>
        </p:pic>
      </p:grpSp>
      <p:grpSp>
        <p:nvGrpSpPr>
          <p:cNvPr id="13" name="Group 12">
            <a:extLst>
              <a:ext uri="{FF2B5EF4-FFF2-40B4-BE49-F238E27FC236}">
                <a16:creationId xmlns:a16="http://schemas.microsoft.com/office/drawing/2014/main" id="{492E1952-AF14-5276-DC49-5F79D869F6FF}"/>
              </a:ext>
            </a:extLst>
          </p:cNvPr>
          <p:cNvGrpSpPr/>
          <p:nvPr/>
        </p:nvGrpSpPr>
        <p:grpSpPr>
          <a:xfrm>
            <a:off x="3333176" y="2311331"/>
            <a:ext cx="2610845" cy="3458956"/>
            <a:chOff x="3320876" y="2311331"/>
            <a:chExt cx="2610845" cy="3458956"/>
          </a:xfrm>
        </p:grpSpPr>
        <p:sp>
          <p:nvSpPr>
            <p:cNvPr id="9" name="Rectangle 8">
              <a:extLst>
                <a:ext uri="{FF2B5EF4-FFF2-40B4-BE49-F238E27FC236}">
                  <a16:creationId xmlns:a16="http://schemas.microsoft.com/office/drawing/2014/main" id="{E512C364-5DE3-43BB-A1AD-57F28070E266}"/>
                </a:ext>
              </a:extLst>
            </p:cNvPr>
            <p:cNvSpPr/>
            <p:nvPr/>
          </p:nvSpPr>
          <p:spPr>
            <a:xfrm>
              <a:off x="3345516" y="3468830"/>
              <a:ext cx="2561564" cy="1077218"/>
            </a:xfrm>
            <a:prstGeom prst="rect">
              <a:avLst/>
            </a:prstGeom>
            <a:solidFill>
              <a:srgbClr val="ED7D31"/>
            </a:solidFill>
            <a:ln>
              <a:noFill/>
            </a:ln>
          </p:spPr>
          <p:txBody>
            <a:bodyPr wrap="square">
              <a:spAutoFit/>
            </a:bodyPr>
            <a:lstStyle/>
            <a:p>
              <a:pPr algn="ctr"/>
              <a:r>
                <a:rPr lang="en-US" sz="1600" dirty="0">
                  <a:latin typeface="Sagona Book" panose="02020503050505020204" pitchFamily="18" charset="0"/>
                </a:rPr>
                <a:t>Please sign up for one trend to use as inspiration for your concept.</a:t>
              </a:r>
            </a:p>
          </p:txBody>
        </p:sp>
        <p:sp>
          <p:nvSpPr>
            <p:cNvPr id="10" name="Rectangle: Rounded Corners 9">
              <a:hlinkClick r:id="rId2"/>
              <a:extLst>
                <a:ext uri="{FF2B5EF4-FFF2-40B4-BE49-F238E27FC236}">
                  <a16:creationId xmlns:a16="http://schemas.microsoft.com/office/drawing/2014/main" id="{729A713E-7D64-40F9-80FC-2F2BF69EA898}"/>
                </a:ext>
              </a:extLst>
            </p:cNvPr>
            <p:cNvSpPr/>
            <p:nvPr/>
          </p:nvSpPr>
          <p:spPr>
            <a:xfrm>
              <a:off x="3320876" y="5275358"/>
              <a:ext cx="2610845" cy="494929"/>
            </a:xfrm>
            <a:prstGeom prst="roundRect">
              <a:avLst/>
            </a:prstGeom>
            <a:solidFill>
              <a:srgbClr val="ED7D31"/>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100" b="1" dirty="0">
                  <a:solidFill>
                    <a:schemeClr val="bg1">
                      <a:lumMod val="95000"/>
                    </a:schemeClr>
                  </a:solidFill>
                  <a:latin typeface="Sagona Book"/>
                  <a:hlinkClick r:id="rId2">
                    <a:extLst>
                      <a:ext uri="{A12FA001-AC4F-418D-AE19-62706E023703}">
                        <ahyp:hlinkClr xmlns:ahyp="http://schemas.microsoft.com/office/drawing/2018/hyperlinkcolor" val="tx"/>
                      </a:ext>
                    </a:extLst>
                  </a:hlinkClick>
                </a:rPr>
                <a:t>TREND SIGN UP FORM</a:t>
              </a:r>
              <a:endParaRPr lang="en-US" sz="1100" b="1" dirty="0">
                <a:solidFill>
                  <a:schemeClr val="bg1">
                    <a:lumMod val="95000"/>
                  </a:schemeClr>
                </a:solidFill>
                <a:latin typeface="Sagona Book" panose="02020503050505020204" pitchFamily="18" charset="0"/>
                <a:hlinkClick r:id="rId2">
                  <a:extLst>
                    <a:ext uri="{A12FA001-AC4F-418D-AE19-62706E023703}">
                      <ahyp:hlinkClr xmlns:ahyp="http://schemas.microsoft.com/office/drawing/2018/hyperlinkcolor" val="tx"/>
                    </a:ext>
                  </a:extLst>
                </a:hlinkClick>
              </a:endParaRPr>
            </a:p>
          </p:txBody>
        </p:sp>
        <p:pic>
          <p:nvPicPr>
            <p:cNvPr id="14" name="Graphic 13" descr="Fork and knife">
              <a:hlinkClick r:id="rId2"/>
              <a:extLst>
                <a:ext uri="{FF2B5EF4-FFF2-40B4-BE49-F238E27FC236}">
                  <a16:creationId xmlns:a16="http://schemas.microsoft.com/office/drawing/2014/main" id="{4ED4C404-3D61-4758-8655-505556E7B53E}"/>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188582" y="2311331"/>
              <a:ext cx="875433" cy="875433"/>
            </a:xfrm>
            <a:prstGeom prst="rect">
              <a:avLst/>
            </a:prstGeom>
          </p:spPr>
        </p:pic>
      </p:grpSp>
      <p:grpSp>
        <p:nvGrpSpPr>
          <p:cNvPr id="3" name="Group 2">
            <a:extLst>
              <a:ext uri="{FF2B5EF4-FFF2-40B4-BE49-F238E27FC236}">
                <a16:creationId xmlns:a16="http://schemas.microsoft.com/office/drawing/2014/main" id="{0B9008B8-249A-9C10-07C7-4022A4980260}"/>
              </a:ext>
            </a:extLst>
          </p:cNvPr>
          <p:cNvGrpSpPr/>
          <p:nvPr/>
        </p:nvGrpSpPr>
        <p:grpSpPr>
          <a:xfrm>
            <a:off x="9162783" y="2319997"/>
            <a:ext cx="2610845" cy="3459813"/>
            <a:chOff x="9162783" y="2319997"/>
            <a:chExt cx="2610845" cy="3459813"/>
          </a:xfrm>
        </p:grpSpPr>
        <p:pic>
          <p:nvPicPr>
            <p:cNvPr id="16" name="Graphic 15" descr="Open envelope">
              <a:hlinkClick r:id="rId2"/>
              <a:extLst>
                <a:ext uri="{FF2B5EF4-FFF2-40B4-BE49-F238E27FC236}">
                  <a16:creationId xmlns:a16="http://schemas.microsoft.com/office/drawing/2014/main" id="{7EE846D8-73F9-4A6A-83C0-325A3E3207FA}"/>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0039155" y="2319997"/>
              <a:ext cx="858100" cy="858100"/>
            </a:xfrm>
            <a:prstGeom prst="rect">
              <a:avLst/>
            </a:prstGeom>
          </p:spPr>
        </p:pic>
        <p:sp>
          <p:nvSpPr>
            <p:cNvPr id="17" name="Rectangle 16">
              <a:extLst>
                <a:ext uri="{FF2B5EF4-FFF2-40B4-BE49-F238E27FC236}">
                  <a16:creationId xmlns:a16="http://schemas.microsoft.com/office/drawing/2014/main" id="{5EB2AEC9-5B1F-4A28-BF4A-117CEE86FDAB}"/>
                </a:ext>
              </a:extLst>
            </p:cNvPr>
            <p:cNvSpPr/>
            <p:nvPr/>
          </p:nvSpPr>
          <p:spPr>
            <a:xfrm>
              <a:off x="9162783" y="3478355"/>
              <a:ext cx="2610845" cy="1077218"/>
            </a:xfrm>
            <a:prstGeom prst="rect">
              <a:avLst/>
            </a:prstGeom>
            <a:solidFill>
              <a:srgbClr val="ED7D31"/>
            </a:solidFill>
            <a:ln>
              <a:noFill/>
            </a:ln>
          </p:spPr>
          <p:txBody>
            <a:bodyPr wrap="square">
              <a:spAutoFit/>
            </a:bodyPr>
            <a:lstStyle/>
            <a:p>
              <a:pPr algn="ctr"/>
              <a:r>
                <a:rPr lang="en-US" sz="1600" dirty="0">
                  <a:latin typeface="Sagona Book" panose="02020503050505020204" pitchFamily="18" charset="0"/>
                </a:rPr>
                <a:t>Please submit your recipe concept based on the trend you signed up for.</a:t>
              </a:r>
            </a:p>
          </p:txBody>
        </p:sp>
        <p:sp>
          <p:nvSpPr>
            <p:cNvPr id="18" name="Rectangle: Rounded Corners 17">
              <a:hlinkClick r:id="rId2"/>
              <a:extLst>
                <a:ext uri="{FF2B5EF4-FFF2-40B4-BE49-F238E27FC236}">
                  <a16:creationId xmlns:a16="http://schemas.microsoft.com/office/drawing/2014/main" id="{BC8B3B27-FBEF-41D4-A00D-68CBC14C7969}"/>
                </a:ext>
              </a:extLst>
            </p:cNvPr>
            <p:cNvSpPr/>
            <p:nvPr/>
          </p:nvSpPr>
          <p:spPr>
            <a:xfrm>
              <a:off x="9162783" y="5284881"/>
              <a:ext cx="2610845" cy="494929"/>
            </a:xfrm>
            <a:prstGeom prst="roundRect">
              <a:avLst/>
            </a:prstGeom>
            <a:solidFill>
              <a:srgbClr val="ED7D31"/>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100" b="1" dirty="0">
                  <a:solidFill>
                    <a:schemeClr val="bg1">
                      <a:lumMod val="95000"/>
                    </a:schemeClr>
                  </a:solidFill>
                  <a:latin typeface="Sagona Book"/>
                  <a:hlinkClick r:id="rId2">
                    <a:extLst>
                      <a:ext uri="{A12FA001-AC4F-418D-AE19-62706E023703}">
                        <ahyp:hlinkClr xmlns:ahyp="http://schemas.microsoft.com/office/drawing/2018/hyperlinkcolor" val="tx"/>
                      </a:ext>
                    </a:extLst>
                  </a:hlinkClick>
                </a:rPr>
                <a:t>CONCEPT SUBMISSION</a:t>
              </a:r>
              <a:endParaRPr lang="en-US" sz="1100" b="1" dirty="0">
                <a:solidFill>
                  <a:schemeClr val="bg1">
                    <a:lumMod val="95000"/>
                  </a:schemeClr>
                </a:solidFill>
                <a:latin typeface="Sagona Book" panose="02020503050505020204" pitchFamily="18" charset="0"/>
                <a:hlinkClick r:id="rId2">
                  <a:extLst>
                    <a:ext uri="{A12FA001-AC4F-418D-AE19-62706E023703}">
                      <ahyp:hlinkClr xmlns:ahyp="http://schemas.microsoft.com/office/drawing/2018/hyperlinkcolor" val="tx"/>
                    </a:ext>
                  </a:extLst>
                </a:hlinkClick>
              </a:endParaRPr>
            </a:p>
          </p:txBody>
        </p:sp>
      </p:grpSp>
      <p:grpSp>
        <p:nvGrpSpPr>
          <p:cNvPr id="11" name="Group 10">
            <a:extLst>
              <a:ext uri="{FF2B5EF4-FFF2-40B4-BE49-F238E27FC236}">
                <a16:creationId xmlns:a16="http://schemas.microsoft.com/office/drawing/2014/main" id="{A068FD59-3478-05B7-5CE9-51B8B26E9A58}"/>
              </a:ext>
            </a:extLst>
          </p:cNvPr>
          <p:cNvGrpSpPr/>
          <p:nvPr/>
        </p:nvGrpSpPr>
        <p:grpSpPr>
          <a:xfrm>
            <a:off x="6247980" y="2280411"/>
            <a:ext cx="2610845" cy="3499399"/>
            <a:chOff x="6144556" y="2280411"/>
            <a:chExt cx="2610845" cy="3499399"/>
          </a:xfrm>
        </p:grpSpPr>
        <p:pic>
          <p:nvPicPr>
            <p:cNvPr id="20" name="Graphic 19" descr="Monthly calendar">
              <a:hlinkClick r:id="rId9"/>
              <a:extLst>
                <a:ext uri="{FF2B5EF4-FFF2-40B4-BE49-F238E27FC236}">
                  <a16:creationId xmlns:a16="http://schemas.microsoft.com/office/drawing/2014/main" id="{9B53845E-31B8-4D97-8CC4-AB67D3EC51DF}"/>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6981342" y="2280411"/>
              <a:ext cx="937273" cy="937273"/>
            </a:xfrm>
            <a:prstGeom prst="rect">
              <a:avLst/>
            </a:prstGeom>
          </p:spPr>
        </p:pic>
        <p:sp>
          <p:nvSpPr>
            <p:cNvPr id="21" name="Rectangle 20">
              <a:extLst>
                <a:ext uri="{FF2B5EF4-FFF2-40B4-BE49-F238E27FC236}">
                  <a16:creationId xmlns:a16="http://schemas.microsoft.com/office/drawing/2014/main" id="{3B30FEF8-2FAE-4E26-9CA8-D1A3D59CF22F}"/>
                </a:ext>
              </a:extLst>
            </p:cNvPr>
            <p:cNvSpPr/>
            <p:nvPr/>
          </p:nvSpPr>
          <p:spPr>
            <a:xfrm>
              <a:off x="6169196" y="3478355"/>
              <a:ext cx="2561564" cy="1077218"/>
            </a:xfrm>
            <a:prstGeom prst="rect">
              <a:avLst/>
            </a:prstGeom>
            <a:solidFill>
              <a:srgbClr val="ED7D31"/>
            </a:solidFill>
            <a:ln>
              <a:noFill/>
            </a:ln>
          </p:spPr>
          <p:txBody>
            <a:bodyPr wrap="square" lIns="91440" tIns="45720" rIns="91440" bIns="45720" anchor="t">
              <a:spAutoFit/>
            </a:bodyPr>
            <a:lstStyle/>
            <a:p>
              <a:pPr algn="ctr"/>
              <a:r>
                <a:rPr lang="en-US" sz="1600">
                  <a:latin typeface="Sagona Book"/>
                </a:rPr>
                <a:t>Schedule your consultation with Connections Powered by CSSI. </a:t>
              </a:r>
            </a:p>
          </p:txBody>
        </p:sp>
        <p:sp>
          <p:nvSpPr>
            <p:cNvPr id="22" name="Rectangle: Rounded Corners 21">
              <a:hlinkClick r:id="rId9"/>
              <a:extLst>
                <a:ext uri="{FF2B5EF4-FFF2-40B4-BE49-F238E27FC236}">
                  <a16:creationId xmlns:a16="http://schemas.microsoft.com/office/drawing/2014/main" id="{A5B785C5-6114-4746-A1D9-98AB451F7542}"/>
                </a:ext>
              </a:extLst>
            </p:cNvPr>
            <p:cNvSpPr/>
            <p:nvPr/>
          </p:nvSpPr>
          <p:spPr>
            <a:xfrm>
              <a:off x="6144556" y="5284881"/>
              <a:ext cx="2610845" cy="494929"/>
            </a:xfrm>
            <a:prstGeom prst="roundRect">
              <a:avLst/>
            </a:prstGeom>
            <a:solidFill>
              <a:srgbClr val="ED7D31"/>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100" b="1" dirty="0">
                  <a:solidFill>
                    <a:schemeClr val="bg1">
                      <a:lumMod val="95000"/>
                    </a:schemeClr>
                  </a:solidFill>
                  <a:latin typeface="Sagona Book"/>
                  <a:hlinkClick r:id="rId9">
                    <a:extLst>
                      <a:ext uri="{A12FA001-AC4F-418D-AE19-62706E023703}">
                        <ahyp:hlinkClr xmlns:ahyp="http://schemas.microsoft.com/office/drawing/2018/hyperlinkcolor" val="tx"/>
                      </a:ext>
                    </a:extLst>
                  </a:hlinkClick>
                </a:rPr>
                <a:t>SCHEDULE CONSULTATION</a:t>
              </a:r>
              <a:endParaRPr lang="en-US" sz="1100" b="1" dirty="0">
                <a:solidFill>
                  <a:schemeClr val="bg1">
                    <a:lumMod val="95000"/>
                  </a:schemeClr>
                </a:solidFill>
                <a:latin typeface="Sagona Book" panose="02020503050505020204" pitchFamily="18" charset="0"/>
                <a:hlinkClick r:id="rId9">
                  <a:extLst>
                    <a:ext uri="{A12FA001-AC4F-418D-AE19-62706E023703}">
                      <ahyp:hlinkClr xmlns:ahyp="http://schemas.microsoft.com/office/drawing/2018/hyperlinkcolor" val="tx"/>
                    </a:ext>
                  </a:extLst>
                </a:hlinkClick>
              </a:endParaRPr>
            </a:p>
          </p:txBody>
        </p:sp>
      </p:grpSp>
    </p:spTree>
    <p:extLst>
      <p:ext uri="{BB962C8B-B14F-4D97-AF65-F5344CB8AC3E}">
        <p14:creationId xmlns:p14="http://schemas.microsoft.com/office/powerpoint/2010/main" val="347516117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30CC11D0-BA3F-41E5-AA0F-7D62CCDFD326}"/>
              </a:ext>
            </a:extLst>
          </p:cNvPr>
          <p:cNvSpPr>
            <a:spLocks noGrp="1"/>
          </p:cNvSpPr>
          <p:nvPr>
            <p:ph type="body" sz="quarter" idx="13"/>
          </p:nvPr>
        </p:nvSpPr>
        <p:spPr/>
        <p:txBody>
          <a:bodyPr/>
          <a:lstStyle/>
          <a:p>
            <a:r>
              <a:rPr lang="en-US"/>
              <a:t>Introduction</a:t>
            </a:r>
          </a:p>
        </p:txBody>
      </p:sp>
      <p:sp>
        <p:nvSpPr>
          <p:cNvPr id="7" name="Text Placeholder 6">
            <a:extLst>
              <a:ext uri="{FF2B5EF4-FFF2-40B4-BE49-F238E27FC236}">
                <a16:creationId xmlns:a16="http://schemas.microsoft.com/office/drawing/2014/main" id="{CE0BAB74-A52B-59A2-92A0-27CFA60D66EC}"/>
              </a:ext>
            </a:extLst>
          </p:cNvPr>
          <p:cNvSpPr>
            <a:spLocks noGrp="1"/>
          </p:cNvSpPr>
          <p:nvPr>
            <p:ph type="body" sz="quarter" idx="20"/>
          </p:nvPr>
        </p:nvSpPr>
        <p:spPr>
          <a:xfrm>
            <a:off x="2475451" y="1463830"/>
            <a:ext cx="8825123" cy="493084"/>
          </a:xfrm>
        </p:spPr>
        <p:txBody>
          <a:bodyPr/>
          <a:lstStyle/>
          <a:p>
            <a:r>
              <a:rPr lang="en-US">
                <a:latin typeface="Avenir Next LT Pro Demi" panose="020B0504020202020204" pitchFamily="34" charset="77"/>
              </a:rPr>
              <a:t>Who should be included in this process?</a:t>
            </a:r>
          </a:p>
        </p:txBody>
      </p:sp>
      <p:sp>
        <p:nvSpPr>
          <p:cNvPr id="19" name="Text Placeholder 18">
            <a:extLst>
              <a:ext uri="{FF2B5EF4-FFF2-40B4-BE49-F238E27FC236}">
                <a16:creationId xmlns:a16="http://schemas.microsoft.com/office/drawing/2014/main" id="{0FEDC149-5F13-864F-067C-CFC5F728D345}"/>
              </a:ext>
            </a:extLst>
          </p:cNvPr>
          <p:cNvSpPr>
            <a:spLocks noGrp="1"/>
          </p:cNvSpPr>
          <p:nvPr>
            <p:ph type="body" sz="quarter" idx="21"/>
          </p:nvPr>
        </p:nvSpPr>
        <p:spPr>
          <a:xfrm>
            <a:off x="2475451" y="2466913"/>
            <a:ext cx="7293748" cy="1384995"/>
          </a:xfrm>
        </p:spPr>
        <p:txBody>
          <a:bodyPr vert="horz" wrap="square" lIns="0" tIns="0" rIns="0" bIns="0" rtlCol="0" anchor="t">
            <a:spAutoFit/>
          </a:bodyPr>
          <a:lstStyle/>
          <a:p>
            <a:r>
              <a:rPr lang="en-US">
                <a:latin typeface="Sagona Book"/>
              </a:rPr>
              <a:t>Here is who we recommend to get involved:</a:t>
            </a:r>
            <a:endParaRPr lang="en-US">
              <a:latin typeface="Sagona Book" panose="02020503050505020204" pitchFamily="18" charset="0"/>
            </a:endParaRPr>
          </a:p>
          <a:p>
            <a:pPr marL="457200" indent="-457200">
              <a:buChar char="•"/>
            </a:pPr>
            <a:r>
              <a:rPr lang="en-US">
                <a:latin typeface="Sagona Book"/>
              </a:rPr>
              <a:t>Your culinary team, if applicable</a:t>
            </a:r>
            <a:endParaRPr lang="en-US">
              <a:latin typeface="Sagona Book" panose="02020503050505020204" pitchFamily="18" charset="0"/>
            </a:endParaRPr>
          </a:p>
          <a:p>
            <a:pPr marL="457200" indent="-457200">
              <a:buChar char="•"/>
            </a:pPr>
            <a:r>
              <a:rPr lang="en-US">
                <a:latin typeface="Sagona Book"/>
              </a:rPr>
              <a:t>Those involved in running your exhibit</a:t>
            </a:r>
            <a:endParaRPr lang="en-US">
              <a:latin typeface="Sagona Book" panose="02020503050505020204" pitchFamily="18" charset="0"/>
            </a:endParaRPr>
          </a:p>
          <a:p>
            <a:pPr marL="457200" indent="-457200">
              <a:buChar char="•"/>
            </a:pPr>
            <a:r>
              <a:rPr lang="en-US">
                <a:latin typeface="Sagona Book"/>
              </a:rPr>
              <a:t>Anyone else you might need to execute your vision </a:t>
            </a:r>
            <a:endParaRPr lang="en-US">
              <a:latin typeface="Sagona Book" panose="02020503050505020204" pitchFamily="18" charset="0"/>
            </a:endParaRPr>
          </a:p>
          <a:p>
            <a:endParaRPr lang="en-US"/>
          </a:p>
        </p:txBody>
      </p:sp>
      <p:sp>
        <p:nvSpPr>
          <p:cNvPr id="20" name="Rectangle 19">
            <a:extLst>
              <a:ext uri="{FF2B5EF4-FFF2-40B4-BE49-F238E27FC236}">
                <a16:creationId xmlns:a16="http://schemas.microsoft.com/office/drawing/2014/main" id="{726DC3D0-22DF-6E22-5D13-E67C74D86850}"/>
              </a:ext>
            </a:extLst>
          </p:cNvPr>
          <p:cNvSpPr/>
          <p:nvPr/>
        </p:nvSpPr>
        <p:spPr>
          <a:xfrm>
            <a:off x="2021381" y="1557572"/>
            <a:ext cx="45719" cy="2346032"/>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825400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DBDEFE1-7D4A-45A6-BF66-21D7B53986C7}"/>
              </a:ext>
            </a:extLst>
          </p:cNvPr>
          <p:cNvSpPr/>
          <p:nvPr/>
        </p:nvSpPr>
        <p:spPr>
          <a:xfrm>
            <a:off x="2017705" y="1557572"/>
            <a:ext cx="45719" cy="3511578"/>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8">
            <a:extLst>
              <a:ext uri="{FF2B5EF4-FFF2-40B4-BE49-F238E27FC236}">
                <a16:creationId xmlns:a16="http://schemas.microsoft.com/office/drawing/2014/main" id="{30CC11D0-BA3F-41E5-AA0F-7D62CCDFD326}"/>
              </a:ext>
            </a:extLst>
          </p:cNvPr>
          <p:cNvSpPr>
            <a:spLocks noGrp="1"/>
          </p:cNvSpPr>
          <p:nvPr>
            <p:ph type="body" sz="quarter" idx="13"/>
          </p:nvPr>
        </p:nvSpPr>
        <p:spPr/>
        <p:txBody>
          <a:bodyPr/>
          <a:lstStyle/>
          <a:p>
            <a:r>
              <a:rPr lang="en-US"/>
              <a:t>Introduction</a:t>
            </a:r>
          </a:p>
        </p:txBody>
      </p:sp>
      <p:sp>
        <p:nvSpPr>
          <p:cNvPr id="7" name="Text Placeholder 6">
            <a:extLst>
              <a:ext uri="{FF2B5EF4-FFF2-40B4-BE49-F238E27FC236}">
                <a16:creationId xmlns:a16="http://schemas.microsoft.com/office/drawing/2014/main" id="{CE0BAB74-A52B-59A2-92A0-27CFA60D66EC}"/>
              </a:ext>
            </a:extLst>
          </p:cNvPr>
          <p:cNvSpPr>
            <a:spLocks noGrp="1"/>
          </p:cNvSpPr>
          <p:nvPr>
            <p:ph type="body" sz="quarter" idx="20"/>
          </p:nvPr>
        </p:nvSpPr>
        <p:spPr>
          <a:xfrm>
            <a:off x="2475451" y="1463830"/>
            <a:ext cx="8825123" cy="493084"/>
          </a:xfrm>
        </p:spPr>
        <p:txBody>
          <a:bodyPr/>
          <a:lstStyle/>
          <a:p>
            <a:r>
              <a:rPr lang="en-US">
                <a:latin typeface="Avenir Next LT Pro Demi" panose="020B0504020202020204" pitchFamily="34" charset="77"/>
              </a:rPr>
              <a:t>What are the benefits of participating? </a:t>
            </a:r>
          </a:p>
        </p:txBody>
      </p:sp>
      <p:sp>
        <p:nvSpPr>
          <p:cNvPr id="19" name="Text Placeholder 18">
            <a:extLst>
              <a:ext uri="{FF2B5EF4-FFF2-40B4-BE49-F238E27FC236}">
                <a16:creationId xmlns:a16="http://schemas.microsoft.com/office/drawing/2014/main" id="{0FEDC149-5F13-864F-067C-CFC5F728D345}"/>
              </a:ext>
            </a:extLst>
          </p:cNvPr>
          <p:cNvSpPr>
            <a:spLocks noGrp="1"/>
          </p:cNvSpPr>
          <p:nvPr>
            <p:ph type="body" sz="quarter" idx="21"/>
          </p:nvPr>
        </p:nvSpPr>
        <p:spPr>
          <a:xfrm>
            <a:off x="2515270" y="2295667"/>
            <a:ext cx="7293748" cy="3046988"/>
          </a:xfrm>
        </p:spPr>
        <p:txBody>
          <a:bodyPr vert="horz" wrap="square" lIns="0" tIns="0" rIns="0" bIns="0" rtlCol="0" anchor="t">
            <a:spAutoFit/>
          </a:bodyPr>
          <a:lstStyle/>
          <a:p>
            <a:pPr marL="457200" indent="-457200">
              <a:buClr>
                <a:srgbClr val="413163"/>
              </a:buClr>
              <a:buFont typeface="Arial" panose="020B0604020202020204" pitchFamily="34" charset="0"/>
              <a:buChar char="•"/>
            </a:pPr>
            <a:r>
              <a:rPr lang="en-US">
                <a:latin typeface="Sagona Book"/>
              </a:rPr>
              <a:t>Inclusion in the digital app that guides the operator through </a:t>
            </a:r>
            <a:r>
              <a:rPr lang="en-US" b="1">
                <a:latin typeface="Sagona Book"/>
              </a:rPr>
              <a:t>Trend Explorer: An Exclusive Show Experience</a:t>
            </a:r>
            <a:r>
              <a:rPr lang="en-US">
                <a:latin typeface="Sagona Book"/>
              </a:rPr>
              <a:t> </a:t>
            </a:r>
            <a:endParaRPr lang="en-US">
              <a:latin typeface="Sagona Book" panose="02020503050505020204" pitchFamily="18" charset="0"/>
            </a:endParaRPr>
          </a:p>
          <a:p>
            <a:pPr marL="457200" indent="-457200">
              <a:buClr>
                <a:srgbClr val="413163"/>
              </a:buClr>
              <a:buFont typeface="Arial" panose="020B0604020202020204" pitchFamily="34" charset="0"/>
              <a:buChar char="•"/>
            </a:pPr>
            <a:r>
              <a:rPr lang="en-US">
                <a:latin typeface="Sagona Book"/>
              </a:rPr>
              <a:t>A high-impact chance to show operators how your product is trend-relevant and flexible on any menu</a:t>
            </a:r>
          </a:p>
          <a:p>
            <a:pPr marL="457200" indent="-457200">
              <a:buClr>
                <a:srgbClr val="413163"/>
              </a:buClr>
              <a:buFont typeface="Arial" panose="020B0604020202020204" pitchFamily="34" charset="0"/>
              <a:buChar char="•"/>
            </a:pPr>
            <a:r>
              <a:rPr lang="en-US">
                <a:latin typeface="Sagona Book"/>
              </a:rPr>
              <a:t>Cross-sampling opportunities, which can get your product in more places across the show, with increased branding and menu signage</a:t>
            </a:r>
          </a:p>
          <a:p>
            <a:pPr marL="457200" indent="-457200">
              <a:buClr>
                <a:srgbClr val="413163"/>
              </a:buClr>
              <a:buFont typeface="Arial" panose="020B0604020202020204" pitchFamily="34" charset="0"/>
              <a:buChar char="•"/>
            </a:pPr>
            <a:r>
              <a:rPr lang="en-US">
                <a:latin typeface="Sagona Book"/>
              </a:rPr>
              <a:t>It’s a fun and interactive reason for operators to visit your booth– and a great conversation starter</a:t>
            </a:r>
          </a:p>
          <a:p>
            <a:pPr marL="457200" indent="-457200">
              <a:buClr>
                <a:srgbClr val="413163"/>
              </a:buClr>
              <a:buChar char="•"/>
            </a:pPr>
            <a:r>
              <a:rPr lang="en-US" b="1">
                <a:latin typeface="Sagona Book"/>
              </a:rPr>
              <a:t>All of this and more, at no extra cost to you</a:t>
            </a:r>
            <a:endParaRPr lang="en-US" b="1"/>
          </a:p>
          <a:p>
            <a:endParaRPr lang="en-US"/>
          </a:p>
        </p:txBody>
      </p:sp>
    </p:spTree>
    <p:extLst>
      <p:ext uri="{BB962C8B-B14F-4D97-AF65-F5344CB8AC3E}">
        <p14:creationId xmlns:p14="http://schemas.microsoft.com/office/powerpoint/2010/main" val="383118610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AA399F-25D6-EB25-4E56-E811EA4E7DDF}"/>
            </a:ext>
          </a:extLst>
        </p:cNvPr>
        <p:cNvGrpSpPr/>
        <p:nvPr/>
      </p:nvGrpSpPr>
      <p:grpSpPr>
        <a:xfrm>
          <a:off x="0" y="0"/>
          <a:ext cx="0" cy="0"/>
          <a:chOff x="0" y="0"/>
          <a:chExt cx="0" cy="0"/>
        </a:xfrm>
      </p:grpSpPr>
      <p:sp>
        <p:nvSpPr>
          <p:cNvPr id="7" name="Text Placeholder 6">
            <a:extLst>
              <a:ext uri="{FF2B5EF4-FFF2-40B4-BE49-F238E27FC236}">
                <a16:creationId xmlns:a16="http://schemas.microsoft.com/office/drawing/2014/main" id="{4C0EA4E2-DA81-D516-2957-45FA75D898B1}"/>
              </a:ext>
            </a:extLst>
          </p:cNvPr>
          <p:cNvSpPr>
            <a:spLocks noGrp="1"/>
          </p:cNvSpPr>
          <p:nvPr>
            <p:ph type="body" sz="quarter" idx="20"/>
          </p:nvPr>
        </p:nvSpPr>
        <p:spPr>
          <a:xfrm>
            <a:off x="2475451" y="1464407"/>
            <a:ext cx="8825123" cy="484556"/>
          </a:xfrm>
        </p:spPr>
        <p:txBody>
          <a:bodyPr vert="horz" wrap="square" lIns="0" tIns="0" rIns="0" bIns="0" rtlCol="0" anchor="t">
            <a:spAutoFit/>
          </a:bodyPr>
          <a:lstStyle/>
          <a:p>
            <a:r>
              <a:rPr lang="en-US">
                <a:latin typeface="Avenir Next LT Pro Demi"/>
              </a:rPr>
              <a:t>Who is Connections powered by CSSI?​</a:t>
            </a:r>
          </a:p>
        </p:txBody>
      </p:sp>
      <p:sp>
        <p:nvSpPr>
          <p:cNvPr id="9" name="Text Placeholder 8">
            <a:extLst>
              <a:ext uri="{FF2B5EF4-FFF2-40B4-BE49-F238E27FC236}">
                <a16:creationId xmlns:a16="http://schemas.microsoft.com/office/drawing/2014/main" id="{EAC2CD60-4CFE-E3AA-8966-6175641A5433}"/>
              </a:ext>
            </a:extLst>
          </p:cNvPr>
          <p:cNvSpPr>
            <a:spLocks noGrp="1"/>
          </p:cNvSpPr>
          <p:nvPr>
            <p:ph type="body" sz="quarter" idx="13"/>
          </p:nvPr>
        </p:nvSpPr>
        <p:spPr>
          <a:xfrm>
            <a:off x="548329" y="816186"/>
            <a:ext cx="3933882" cy="225767"/>
          </a:xfrm>
        </p:spPr>
        <p:txBody>
          <a:bodyPr/>
          <a:lstStyle/>
          <a:p>
            <a:r>
              <a:rPr lang="en-US"/>
              <a:t>About</a:t>
            </a:r>
          </a:p>
        </p:txBody>
      </p:sp>
      <p:sp>
        <p:nvSpPr>
          <p:cNvPr id="15" name="Text Placeholder 14">
            <a:extLst>
              <a:ext uri="{FF2B5EF4-FFF2-40B4-BE49-F238E27FC236}">
                <a16:creationId xmlns:a16="http://schemas.microsoft.com/office/drawing/2014/main" id="{C9CE08E9-4C0E-6267-CE64-25EA1A9E3D84}"/>
              </a:ext>
            </a:extLst>
          </p:cNvPr>
          <p:cNvSpPr>
            <a:spLocks noGrp="1"/>
          </p:cNvSpPr>
          <p:nvPr>
            <p:ph type="body" sz="quarter" idx="21"/>
          </p:nvPr>
        </p:nvSpPr>
        <p:spPr>
          <a:xfrm>
            <a:off x="2474913" y="2397125"/>
            <a:ext cx="7294562" cy="1384995"/>
          </a:xfrm>
        </p:spPr>
        <p:txBody>
          <a:bodyPr vert="horz" wrap="square" lIns="0" tIns="0" rIns="0" bIns="0" rtlCol="0" anchor="t">
            <a:spAutoFit/>
          </a:bodyPr>
          <a:lstStyle/>
          <a:p>
            <a:r>
              <a:rPr lang="en-US">
                <a:latin typeface="Sagona Book"/>
              </a:rPr>
              <a:t>We Bring Integration to a Complex Foodservice Landscape.​</a:t>
            </a:r>
          </a:p>
          <a:p>
            <a:endParaRPr lang="en-US"/>
          </a:p>
          <a:p>
            <a:r>
              <a:rPr lang="en-US">
                <a:latin typeface="Sagona Book"/>
              </a:rPr>
              <a:t>Together, with </a:t>
            </a:r>
            <a:r>
              <a:rPr lang="en-US" err="1">
                <a:latin typeface="Sagona Book"/>
              </a:rPr>
              <a:t>Acxion™ Foodservice</a:t>
            </a:r>
            <a:r>
              <a:rPr lang="en-US">
                <a:latin typeface="Sagona Book"/>
              </a:rPr>
              <a:t>, we are the largest, most experienced sales and marketing agency in the foodservice industry with unmatched access and  connectivity.​</a:t>
            </a:r>
          </a:p>
        </p:txBody>
      </p:sp>
      <p:sp>
        <p:nvSpPr>
          <p:cNvPr id="12" name="Text Placeholder 14">
            <a:extLst>
              <a:ext uri="{FF2B5EF4-FFF2-40B4-BE49-F238E27FC236}">
                <a16:creationId xmlns:a16="http://schemas.microsoft.com/office/drawing/2014/main" id="{D8CC4098-E3EF-D9D4-15D7-E08AE99F03C5}"/>
              </a:ext>
            </a:extLst>
          </p:cNvPr>
          <p:cNvSpPr txBox="1">
            <a:spLocks/>
          </p:cNvSpPr>
          <p:nvPr/>
        </p:nvSpPr>
        <p:spPr>
          <a:xfrm>
            <a:off x="2475451" y="4077526"/>
            <a:ext cx="3040446" cy="1492716"/>
          </a:xfrm>
          <a:prstGeom prst="rect">
            <a:avLst/>
          </a:prstGeom>
        </p:spPr>
        <p:txBody>
          <a:bodyPr vert="horz" wrap="square" lIns="0" tIns="0" rIns="0" bIns="0" rtlCol="0">
            <a:spAutoFit/>
          </a:bodyPr>
          <a:lstStyle>
            <a:lvl1pPr marL="0" indent="0" algn="l" defTabSz="914400" rtl="0" eaLnBrk="1" latinLnBrk="0" hangingPunct="1">
              <a:lnSpc>
                <a:spcPts val="1600"/>
              </a:lnSpc>
              <a:spcBef>
                <a:spcPts val="1000"/>
              </a:spcBef>
              <a:buFont typeface="Arial" panose="020B0604020202020204" pitchFamily="34" charset="0"/>
              <a:buNone/>
              <a:defRPr sz="1400" b="0" i="0" kern="1200">
                <a:solidFill>
                  <a:schemeClr val="tx1"/>
                </a:solidFill>
                <a:latin typeface="Sagona Book" panose="02010004040101010103" pitchFamily="2" charset="0"/>
                <a:ea typeface="+mn-ea"/>
                <a:cs typeface="+mn-cs"/>
              </a:defRPr>
            </a:lvl1pPr>
            <a:lvl2pPr marL="457223" indent="0" algn="l" defTabSz="914400" rtl="0" eaLnBrk="1" latinLnBrk="0" hangingPunct="1">
              <a:lnSpc>
                <a:spcPct val="90000"/>
              </a:lnSpc>
              <a:spcBef>
                <a:spcPts val="500"/>
              </a:spcBef>
              <a:buFont typeface="Arial" panose="020B0604020202020204" pitchFamily="34" charset="0"/>
              <a:buNone/>
              <a:defRPr sz="1400" b="0" i="0" kern="1200">
                <a:solidFill>
                  <a:schemeClr val="tx1"/>
                </a:solidFill>
                <a:latin typeface="Sagona Book" panose="02010004040101010103" pitchFamily="2" charset="0"/>
                <a:ea typeface="+mn-ea"/>
                <a:cs typeface="+mn-cs"/>
              </a:defRPr>
            </a:lvl2pPr>
            <a:lvl3pPr marL="914446" indent="0" algn="l" defTabSz="914400" rtl="0" eaLnBrk="1" latinLnBrk="0" hangingPunct="1">
              <a:lnSpc>
                <a:spcPct val="90000"/>
              </a:lnSpc>
              <a:spcBef>
                <a:spcPts val="500"/>
              </a:spcBef>
              <a:buFont typeface="Arial" panose="020B0604020202020204" pitchFamily="34" charset="0"/>
              <a:buNone/>
              <a:defRPr sz="1400" b="0" i="0" kern="1200">
                <a:solidFill>
                  <a:schemeClr val="tx1"/>
                </a:solidFill>
                <a:latin typeface="Sagona Book" panose="02010004040101010103" pitchFamily="2" charset="0"/>
                <a:ea typeface="+mn-ea"/>
                <a:cs typeface="+mn-cs"/>
              </a:defRPr>
            </a:lvl3pPr>
            <a:lvl4pPr marL="1371669" indent="0" algn="l" defTabSz="914400" rtl="0" eaLnBrk="1" latinLnBrk="0" hangingPunct="1">
              <a:lnSpc>
                <a:spcPct val="90000"/>
              </a:lnSpc>
              <a:spcBef>
                <a:spcPts val="500"/>
              </a:spcBef>
              <a:buFont typeface="Arial" panose="020B0604020202020204" pitchFamily="34" charset="0"/>
              <a:buNone/>
              <a:defRPr sz="1400" b="0" i="0" kern="1200">
                <a:solidFill>
                  <a:schemeClr val="tx1"/>
                </a:solidFill>
                <a:latin typeface="Sagona Book" panose="02010004040101010103" pitchFamily="2" charset="0"/>
                <a:ea typeface="+mn-ea"/>
                <a:cs typeface="+mn-cs"/>
              </a:defRPr>
            </a:lvl4pPr>
            <a:lvl5pPr marL="1828892" indent="0" algn="l" defTabSz="914400" rtl="0" eaLnBrk="1" latinLnBrk="0" hangingPunct="1">
              <a:lnSpc>
                <a:spcPct val="90000"/>
              </a:lnSpc>
              <a:spcBef>
                <a:spcPts val="500"/>
              </a:spcBef>
              <a:buFont typeface="Arial" panose="020B0604020202020204" pitchFamily="34" charset="0"/>
              <a:buNone/>
              <a:defRPr sz="1400" b="0" i="0" kern="1200">
                <a:solidFill>
                  <a:schemeClr val="tx1"/>
                </a:solidFill>
                <a:latin typeface="Sagona Book" panose="020100040401010101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lgn="l" rtl="0" fontAlgn="base">
              <a:lnSpc>
                <a:spcPct val="100000"/>
              </a:lnSpc>
              <a:buFont typeface="Arial" panose="020B0604020202020204" pitchFamily="34" charset="0"/>
              <a:buChar char="•"/>
            </a:pPr>
            <a:r>
              <a:rPr lang="en-US" sz="1800" b="0" i="0" u="none" strike="noStrike">
                <a:solidFill>
                  <a:srgbClr val="F79646"/>
                </a:solidFill>
                <a:effectLst/>
                <a:latin typeface="Sagona Book" panose="02010004040101010103" pitchFamily="2" charset="0"/>
              </a:rPr>
              <a:t>Strategy &amp; Research</a:t>
            </a:r>
            <a:r>
              <a:rPr lang="en-US" sz="1800" b="0" i="0">
                <a:solidFill>
                  <a:srgbClr val="F79646"/>
                </a:solidFill>
                <a:effectLst/>
                <a:latin typeface="Sagona Book" panose="02010004040101010103" pitchFamily="2" charset="0"/>
              </a:rPr>
              <a:t>​</a:t>
            </a:r>
            <a:endParaRPr lang="en-US" b="0" i="0">
              <a:solidFill>
                <a:srgbClr val="000000"/>
              </a:solidFill>
              <a:effectLst/>
              <a:latin typeface="Arial" panose="020B0604020202020204" pitchFamily="34" charset="0"/>
            </a:endParaRPr>
          </a:p>
          <a:p>
            <a:pPr marL="285750" indent="-285750" algn="l" rtl="0" fontAlgn="base">
              <a:lnSpc>
                <a:spcPct val="100000"/>
              </a:lnSpc>
              <a:buFont typeface="Arial" panose="020B0604020202020204" pitchFamily="34" charset="0"/>
              <a:buChar char="•"/>
            </a:pPr>
            <a:r>
              <a:rPr lang="en-US" sz="1800" b="0" i="0" u="none" strike="noStrike">
                <a:solidFill>
                  <a:srgbClr val="F79646"/>
                </a:solidFill>
                <a:effectLst/>
                <a:latin typeface="Sagona Book" panose="02010004040101010103" pitchFamily="2" charset="0"/>
              </a:rPr>
              <a:t>Foodservice Branding</a:t>
            </a:r>
            <a:r>
              <a:rPr lang="en-US" sz="1800" b="0" i="0">
                <a:solidFill>
                  <a:srgbClr val="F79646"/>
                </a:solidFill>
                <a:effectLst/>
                <a:latin typeface="Sagona Book" panose="02010004040101010103" pitchFamily="2" charset="0"/>
              </a:rPr>
              <a:t>​</a:t>
            </a:r>
            <a:endParaRPr lang="en-US" b="0" i="0">
              <a:solidFill>
                <a:srgbClr val="000000"/>
              </a:solidFill>
              <a:effectLst/>
              <a:latin typeface="Arial" panose="020B0604020202020204" pitchFamily="34" charset="0"/>
            </a:endParaRPr>
          </a:p>
          <a:p>
            <a:pPr marL="285750" indent="-285750" algn="l" rtl="0" fontAlgn="base">
              <a:lnSpc>
                <a:spcPct val="100000"/>
              </a:lnSpc>
              <a:buFont typeface="Arial" panose="020B0604020202020204" pitchFamily="34" charset="0"/>
              <a:buChar char="•"/>
            </a:pPr>
            <a:r>
              <a:rPr lang="en-US" sz="1800" b="0" i="0" u="none" strike="noStrike">
                <a:solidFill>
                  <a:srgbClr val="F79646"/>
                </a:solidFill>
                <a:effectLst/>
                <a:latin typeface="Sagona Book" panose="02010004040101010103" pitchFamily="2" charset="0"/>
              </a:rPr>
              <a:t>Operator Engagement</a:t>
            </a:r>
            <a:r>
              <a:rPr lang="en-US" sz="1800" b="0" i="0">
                <a:solidFill>
                  <a:srgbClr val="F79646"/>
                </a:solidFill>
                <a:effectLst/>
                <a:latin typeface="Sagona Book" panose="02010004040101010103" pitchFamily="2" charset="0"/>
              </a:rPr>
              <a:t>​</a:t>
            </a:r>
          </a:p>
          <a:p>
            <a:pPr marL="285750" indent="-285750" algn="l" rtl="0" fontAlgn="base">
              <a:lnSpc>
                <a:spcPct val="100000"/>
              </a:lnSpc>
              <a:buFont typeface="Arial" panose="020B0604020202020204" pitchFamily="34" charset="0"/>
              <a:buChar char="•"/>
            </a:pPr>
            <a:r>
              <a:rPr lang="en-US" sz="1800" b="0" i="0" u="none" strike="noStrike">
                <a:solidFill>
                  <a:srgbClr val="F79646"/>
                </a:solidFill>
                <a:effectLst/>
                <a:latin typeface="Sagona Book" panose="02010004040101010103" pitchFamily="2" charset="0"/>
              </a:rPr>
              <a:t>Content</a:t>
            </a:r>
            <a:r>
              <a:rPr lang="en-US" sz="1800" b="0" i="0">
                <a:solidFill>
                  <a:srgbClr val="F79646"/>
                </a:solidFill>
                <a:effectLst/>
                <a:latin typeface="Sagona Book" panose="02010004040101010103" pitchFamily="2" charset="0"/>
              </a:rPr>
              <a:t>​</a:t>
            </a:r>
            <a:endParaRPr lang="en-US" b="0" i="0">
              <a:solidFill>
                <a:srgbClr val="000000"/>
              </a:solidFill>
              <a:effectLst/>
              <a:latin typeface="Arial" panose="020B0604020202020204" pitchFamily="34" charset="0"/>
            </a:endParaRPr>
          </a:p>
        </p:txBody>
      </p:sp>
      <p:sp>
        <p:nvSpPr>
          <p:cNvPr id="28" name="Text Placeholder 14">
            <a:extLst>
              <a:ext uri="{FF2B5EF4-FFF2-40B4-BE49-F238E27FC236}">
                <a16:creationId xmlns:a16="http://schemas.microsoft.com/office/drawing/2014/main" id="{42C5D9C8-3EBB-7A90-D3CD-5C6D5FBDCE59}"/>
              </a:ext>
            </a:extLst>
          </p:cNvPr>
          <p:cNvSpPr txBox="1">
            <a:spLocks/>
          </p:cNvSpPr>
          <p:nvPr/>
        </p:nvSpPr>
        <p:spPr>
          <a:xfrm>
            <a:off x="6482097" y="4077526"/>
            <a:ext cx="3040446" cy="1087477"/>
          </a:xfrm>
          <a:prstGeom prst="rect">
            <a:avLst/>
          </a:prstGeom>
        </p:spPr>
        <p:txBody>
          <a:bodyPr vert="horz" wrap="square" lIns="0" tIns="0" rIns="0" bIns="0" rtlCol="0">
            <a:spAutoFit/>
          </a:bodyPr>
          <a:lstStyle>
            <a:lvl1pPr marL="0" indent="0" algn="l" defTabSz="914400" rtl="0" eaLnBrk="1" latinLnBrk="0" hangingPunct="1">
              <a:lnSpc>
                <a:spcPts val="1600"/>
              </a:lnSpc>
              <a:spcBef>
                <a:spcPts val="1000"/>
              </a:spcBef>
              <a:buFont typeface="Arial" panose="020B0604020202020204" pitchFamily="34" charset="0"/>
              <a:buNone/>
              <a:defRPr sz="1400" b="0" i="0" kern="1200">
                <a:solidFill>
                  <a:schemeClr val="tx1"/>
                </a:solidFill>
                <a:latin typeface="Sagona Book" panose="02010004040101010103" pitchFamily="2" charset="0"/>
                <a:ea typeface="+mn-ea"/>
                <a:cs typeface="+mn-cs"/>
              </a:defRPr>
            </a:lvl1pPr>
            <a:lvl2pPr marL="457223" indent="0" algn="l" defTabSz="914400" rtl="0" eaLnBrk="1" latinLnBrk="0" hangingPunct="1">
              <a:lnSpc>
                <a:spcPct val="90000"/>
              </a:lnSpc>
              <a:spcBef>
                <a:spcPts val="500"/>
              </a:spcBef>
              <a:buFont typeface="Arial" panose="020B0604020202020204" pitchFamily="34" charset="0"/>
              <a:buNone/>
              <a:defRPr sz="1400" b="0" i="0" kern="1200">
                <a:solidFill>
                  <a:schemeClr val="tx1"/>
                </a:solidFill>
                <a:latin typeface="Sagona Book" panose="02010004040101010103" pitchFamily="2" charset="0"/>
                <a:ea typeface="+mn-ea"/>
                <a:cs typeface="+mn-cs"/>
              </a:defRPr>
            </a:lvl2pPr>
            <a:lvl3pPr marL="914446" indent="0" algn="l" defTabSz="914400" rtl="0" eaLnBrk="1" latinLnBrk="0" hangingPunct="1">
              <a:lnSpc>
                <a:spcPct val="90000"/>
              </a:lnSpc>
              <a:spcBef>
                <a:spcPts val="500"/>
              </a:spcBef>
              <a:buFont typeface="Arial" panose="020B0604020202020204" pitchFamily="34" charset="0"/>
              <a:buNone/>
              <a:defRPr sz="1400" b="0" i="0" kern="1200">
                <a:solidFill>
                  <a:schemeClr val="tx1"/>
                </a:solidFill>
                <a:latin typeface="Sagona Book" panose="02010004040101010103" pitchFamily="2" charset="0"/>
                <a:ea typeface="+mn-ea"/>
                <a:cs typeface="+mn-cs"/>
              </a:defRPr>
            </a:lvl3pPr>
            <a:lvl4pPr marL="1371669" indent="0" algn="l" defTabSz="914400" rtl="0" eaLnBrk="1" latinLnBrk="0" hangingPunct="1">
              <a:lnSpc>
                <a:spcPct val="90000"/>
              </a:lnSpc>
              <a:spcBef>
                <a:spcPts val="500"/>
              </a:spcBef>
              <a:buFont typeface="Arial" panose="020B0604020202020204" pitchFamily="34" charset="0"/>
              <a:buNone/>
              <a:defRPr sz="1400" b="0" i="0" kern="1200">
                <a:solidFill>
                  <a:schemeClr val="tx1"/>
                </a:solidFill>
                <a:latin typeface="Sagona Book" panose="02010004040101010103" pitchFamily="2" charset="0"/>
                <a:ea typeface="+mn-ea"/>
                <a:cs typeface="+mn-cs"/>
              </a:defRPr>
            </a:lvl4pPr>
            <a:lvl5pPr marL="1828892" indent="0" algn="l" defTabSz="914400" rtl="0" eaLnBrk="1" latinLnBrk="0" hangingPunct="1">
              <a:lnSpc>
                <a:spcPct val="90000"/>
              </a:lnSpc>
              <a:spcBef>
                <a:spcPts val="500"/>
              </a:spcBef>
              <a:buFont typeface="Arial" panose="020B0604020202020204" pitchFamily="34" charset="0"/>
              <a:buNone/>
              <a:defRPr sz="1400" b="0" i="0" kern="1200">
                <a:solidFill>
                  <a:schemeClr val="tx1"/>
                </a:solidFill>
                <a:latin typeface="Sagona Book" panose="020100040401010101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lgn="l" rtl="0" fontAlgn="base">
              <a:lnSpc>
                <a:spcPct val="100000"/>
              </a:lnSpc>
              <a:buFont typeface="Arial" panose="020B0604020202020204" pitchFamily="34" charset="0"/>
              <a:buChar char="•"/>
            </a:pPr>
            <a:r>
              <a:rPr lang="en-US" sz="1800" b="0" i="0" u="none" strike="noStrike">
                <a:solidFill>
                  <a:srgbClr val="F79646"/>
                </a:solidFill>
                <a:effectLst/>
                <a:latin typeface="Sagona Book" panose="02010004040101010103" pitchFamily="2" charset="0"/>
              </a:rPr>
              <a:t>Digital &amp; Media</a:t>
            </a:r>
            <a:r>
              <a:rPr lang="en-US" sz="1800" b="0" i="0">
                <a:solidFill>
                  <a:srgbClr val="F79646"/>
                </a:solidFill>
                <a:effectLst/>
                <a:latin typeface="Sagona Book" panose="02010004040101010103" pitchFamily="2" charset="0"/>
              </a:rPr>
              <a:t>​</a:t>
            </a:r>
            <a:endParaRPr lang="en-US" b="0" i="0">
              <a:solidFill>
                <a:srgbClr val="000000"/>
              </a:solidFill>
              <a:effectLst/>
              <a:latin typeface="Arial" panose="020B0604020202020204" pitchFamily="34" charset="0"/>
            </a:endParaRPr>
          </a:p>
          <a:p>
            <a:pPr marL="285750" indent="-285750" algn="l" rtl="0" fontAlgn="base">
              <a:lnSpc>
                <a:spcPct val="100000"/>
              </a:lnSpc>
              <a:buFont typeface="Arial" panose="020B0604020202020204" pitchFamily="34" charset="0"/>
              <a:buChar char="•"/>
            </a:pPr>
            <a:r>
              <a:rPr lang="en-US" sz="1800" b="0" i="0" u="none" strike="noStrike">
                <a:solidFill>
                  <a:srgbClr val="F79646"/>
                </a:solidFill>
                <a:effectLst/>
                <a:latin typeface="Sagona Book" panose="02010004040101010103" pitchFamily="2" charset="0"/>
              </a:rPr>
              <a:t>Culinary</a:t>
            </a:r>
            <a:r>
              <a:rPr lang="en-US" sz="1800" b="0" i="0">
                <a:solidFill>
                  <a:srgbClr val="F79646"/>
                </a:solidFill>
                <a:effectLst/>
                <a:latin typeface="Sagona Book" panose="02010004040101010103" pitchFamily="2" charset="0"/>
              </a:rPr>
              <a:t>​</a:t>
            </a:r>
            <a:endParaRPr lang="en-US" b="0" i="0">
              <a:solidFill>
                <a:srgbClr val="000000"/>
              </a:solidFill>
              <a:effectLst/>
              <a:latin typeface="Arial" panose="020B0604020202020204" pitchFamily="34" charset="0"/>
            </a:endParaRPr>
          </a:p>
          <a:p>
            <a:pPr marL="285750" indent="-285750" algn="l" rtl="0" fontAlgn="base">
              <a:lnSpc>
                <a:spcPct val="100000"/>
              </a:lnSpc>
              <a:buFont typeface="Arial" panose="020B0604020202020204" pitchFamily="34" charset="0"/>
              <a:buChar char="•"/>
            </a:pPr>
            <a:r>
              <a:rPr lang="en-US" sz="1800" b="0" i="0" u="none" strike="noStrike">
                <a:solidFill>
                  <a:srgbClr val="F79646"/>
                </a:solidFill>
                <a:effectLst/>
                <a:latin typeface="Sagona Book" panose="02010004040101010103" pitchFamily="2" charset="0"/>
              </a:rPr>
              <a:t>Analytics</a:t>
            </a:r>
            <a:r>
              <a:rPr lang="en-US" sz="1800" b="0" i="0">
                <a:solidFill>
                  <a:srgbClr val="F79646"/>
                </a:solidFill>
                <a:effectLst/>
                <a:latin typeface="Sagona Book" panose="02010004040101010103" pitchFamily="2" charset="0"/>
              </a:rPr>
              <a:t>​</a:t>
            </a:r>
            <a:endParaRPr lang="en-US" b="0" i="0">
              <a:solidFill>
                <a:srgbClr val="000000"/>
              </a:solidFill>
              <a:effectLst/>
              <a:latin typeface="Arial" panose="020B0604020202020204" pitchFamily="34" charset="0"/>
            </a:endParaRPr>
          </a:p>
        </p:txBody>
      </p:sp>
      <p:pic>
        <p:nvPicPr>
          <p:cNvPr id="3" name="Picture 2" descr="A black and blue logo&#10;&#10;Description automatically generated">
            <a:extLst>
              <a:ext uri="{FF2B5EF4-FFF2-40B4-BE49-F238E27FC236}">
                <a16:creationId xmlns:a16="http://schemas.microsoft.com/office/drawing/2014/main" id="{675D94DE-916D-4A72-BF80-115F68185F6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82768" y="226073"/>
            <a:ext cx="2792098" cy="665115"/>
          </a:xfrm>
          <a:prstGeom prst="rect">
            <a:avLst/>
          </a:prstGeom>
        </p:spPr>
      </p:pic>
      <p:sp>
        <p:nvSpPr>
          <p:cNvPr id="6" name="Rectangle 5">
            <a:extLst>
              <a:ext uri="{FF2B5EF4-FFF2-40B4-BE49-F238E27FC236}">
                <a16:creationId xmlns:a16="http://schemas.microsoft.com/office/drawing/2014/main" id="{E6AB6265-14F7-6AE0-34A7-933592820F7D}"/>
              </a:ext>
            </a:extLst>
          </p:cNvPr>
          <p:cNvSpPr/>
          <p:nvPr/>
        </p:nvSpPr>
        <p:spPr>
          <a:xfrm>
            <a:off x="2017705" y="1557572"/>
            <a:ext cx="45719" cy="3511578"/>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8306694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A32438-B66D-C681-2523-BB0A4EEDA042}"/>
            </a:ext>
          </a:extLst>
        </p:cNvPr>
        <p:cNvGrpSpPr/>
        <p:nvPr/>
      </p:nvGrpSpPr>
      <p:grpSpPr>
        <a:xfrm>
          <a:off x="0" y="0"/>
          <a:ext cx="0" cy="0"/>
          <a:chOff x="0" y="0"/>
          <a:chExt cx="0" cy="0"/>
        </a:xfrm>
      </p:grpSpPr>
      <p:sp>
        <p:nvSpPr>
          <p:cNvPr id="9" name="Text Placeholder 8">
            <a:extLst>
              <a:ext uri="{FF2B5EF4-FFF2-40B4-BE49-F238E27FC236}">
                <a16:creationId xmlns:a16="http://schemas.microsoft.com/office/drawing/2014/main" id="{D8381CD3-7B50-C700-ACBB-160345CFD918}"/>
              </a:ext>
            </a:extLst>
          </p:cNvPr>
          <p:cNvSpPr>
            <a:spLocks noGrp="1"/>
          </p:cNvSpPr>
          <p:nvPr>
            <p:ph type="body" sz="quarter" idx="13"/>
          </p:nvPr>
        </p:nvSpPr>
        <p:spPr>
          <a:xfrm>
            <a:off x="548329" y="816186"/>
            <a:ext cx="3933882" cy="225767"/>
          </a:xfrm>
        </p:spPr>
        <p:txBody>
          <a:bodyPr/>
          <a:lstStyle/>
          <a:p>
            <a:r>
              <a:rPr lang="en-US"/>
              <a:t>About</a:t>
            </a:r>
          </a:p>
        </p:txBody>
      </p:sp>
      <p:sp>
        <p:nvSpPr>
          <p:cNvPr id="7" name="Text Placeholder 6">
            <a:extLst>
              <a:ext uri="{FF2B5EF4-FFF2-40B4-BE49-F238E27FC236}">
                <a16:creationId xmlns:a16="http://schemas.microsoft.com/office/drawing/2014/main" id="{A9B894E7-16A9-0D77-3112-19B5B3725DA5}"/>
              </a:ext>
            </a:extLst>
          </p:cNvPr>
          <p:cNvSpPr>
            <a:spLocks noGrp="1"/>
          </p:cNvSpPr>
          <p:nvPr>
            <p:ph type="body" sz="quarter" idx="20"/>
          </p:nvPr>
        </p:nvSpPr>
        <p:spPr>
          <a:xfrm>
            <a:off x="2475451" y="1486315"/>
            <a:ext cx="8825123" cy="493084"/>
          </a:xfrm>
        </p:spPr>
        <p:txBody>
          <a:bodyPr vert="horz" wrap="square" lIns="0" tIns="0" rIns="0" bIns="0" rtlCol="0" anchor="t">
            <a:spAutoFit/>
          </a:bodyPr>
          <a:lstStyle/>
          <a:p>
            <a:r>
              <a:rPr lang="en-US">
                <a:latin typeface="Avenir Next LT Pro Demi"/>
              </a:rPr>
              <a:t>Who is </a:t>
            </a:r>
            <a:r>
              <a:rPr lang="en-US" err="1">
                <a:latin typeface="Avenir Next LT Pro Demi"/>
              </a:rPr>
              <a:t>Acxion™ Foodservice</a:t>
            </a:r>
            <a:r>
              <a:rPr lang="en-US">
                <a:latin typeface="Avenir Next LT Pro Demi"/>
              </a:rPr>
              <a:t>?​</a:t>
            </a:r>
          </a:p>
        </p:txBody>
      </p:sp>
      <p:sp>
        <p:nvSpPr>
          <p:cNvPr id="15" name="Text Placeholder 14">
            <a:extLst>
              <a:ext uri="{FF2B5EF4-FFF2-40B4-BE49-F238E27FC236}">
                <a16:creationId xmlns:a16="http://schemas.microsoft.com/office/drawing/2014/main" id="{03E53220-845A-BE38-668B-C56F214D3F8A}"/>
              </a:ext>
            </a:extLst>
          </p:cNvPr>
          <p:cNvSpPr>
            <a:spLocks noGrp="1"/>
          </p:cNvSpPr>
          <p:nvPr>
            <p:ph type="body" sz="quarter" idx="21"/>
          </p:nvPr>
        </p:nvSpPr>
        <p:spPr>
          <a:xfrm>
            <a:off x="2474913" y="2119807"/>
            <a:ext cx="8628516" cy="830997"/>
          </a:xfrm>
        </p:spPr>
        <p:txBody>
          <a:bodyPr vert="horz" wrap="square" lIns="0" tIns="0" rIns="0" bIns="0" rtlCol="0" anchor="t">
            <a:spAutoFit/>
          </a:bodyPr>
          <a:lstStyle/>
          <a:p>
            <a:pPr fontAlgn="base"/>
            <a:endParaRPr lang="en-US" b="0" i="0">
              <a:solidFill>
                <a:srgbClr val="1A3041"/>
              </a:solidFill>
              <a:effectLst/>
              <a:latin typeface="Sagona Book"/>
            </a:endParaRPr>
          </a:p>
          <a:p>
            <a:pPr algn="l" rtl="0" fontAlgn="base"/>
            <a:r>
              <a:rPr lang="en-US" sz="1800" b="0" i="0">
                <a:solidFill>
                  <a:srgbClr val="1A3041"/>
                </a:solidFill>
                <a:effectLst/>
                <a:latin typeface="Sagona Book"/>
              </a:rPr>
              <a:t>​</a:t>
            </a:r>
            <a:r>
              <a:rPr lang="en-US" sz="1800" b="0" i="0" u="none" strike="noStrike">
                <a:solidFill>
                  <a:srgbClr val="1A3041"/>
                </a:solidFill>
                <a:effectLst/>
                <a:latin typeface="Sagona Book"/>
              </a:rPr>
              <a:t>Through a suite of complementary sales, marketing and technology solutions, we drive business growth, every day. </a:t>
            </a:r>
            <a:r>
              <a:rPr lang="en-US" sz="1800" b="0" i="0">
                <a:solidFill>
                  <a:srgbClr val="1A3041"/>
                </a:solidFill>
                <a:effectLst/>
                <a:latin typeface="Sagona Book"/>
              </a:rPr>
              <a:t>​</a:t>
            </a:r>
            <a:endParaRPr lang="en-US" b="0" i="0">
              <a:solidFill>
                <a:srgbClr val="000000"/>
              </a:solidFill>
              <a:effectLst/>
              <a:latin typeface="Sagona Book"/>
            </a:endParaRPr>
          </a:p>
        </p:txBody>
      </p:sp>
      <p:sp>
        <p:nvSpPr>
          <p:cNvPr id="12" name="Text Placeholder 14">
            <a:extLst>
              <a:ext uri="{FF2B5EF4-FFF2-40B4-BE49-F238E27FC236}">
                <a16:creationId xmlns:a16="http://schemas.microsoft.com/office/drawing/2014/main" id="{CF70AB17-7C6D-B8EA-CE1E-A8F37EB23603}"/>
              </a:ext>
            </a:extLst>
          </p:cNvPr>
          <p:cNvSpPr txBox="1">
            <a:spLocks/>
          </p:cNvSpPr>
          <p:nvPr/>
        </p:nvSpPr>
        <p:spPr>
          <a:xfrm>
            <a:off x="2474913" y="3462577"/>
            <a:ext cx="4006646" cy="2284536"/>
          </a:xfrm>
          <a:prstGeom prst="rect">
            <a:avLst/>
          </a:prstGeom>
        </p:spPr>
        <p:txBody>
          <a:bodyPr vert="horz" wrap="square" lIns="0" tIns="0" rIns="0" bIns="0" rtlCol="0">
            <a:spAutoFit/>
          </a:bodyPr>
          <a:lstStyle>
            <a:lvl1pPr marL="0" indent="0" algn="l" defTabSz="914400" rtl="0" eaLnBrk="1" latinLnBrk="0" hangingPunct="1">
              <a:lnSpc>
                <a:spcPts val="1600"/>
              </a:lnSpc>
              <a:spcBef>
                <a:spcPts val="1000"/>
              </a:spcBef>
              <a:buFont typeface="Arial" panose="020B0604020202020204" pitchFamily="34" charset="0"/>
              <a:buNone/>
              <a:defRPr sz="1400" b="0" i="0" kern="1200">
                <a:solidFill>
                  <a:schemeClr val="tx1"/>
                </a:solidFill>
                <a:latin typeface="Sagona Book" panose="02010004040101010103" pitchFamily="2" charset="0"/>
                <a:ea typeface="+mn-ea"/>
                <a:cs typeface="+mn-cs"/>
              </a:defRPr>
            </a:lvl1pPr>
            <a:lvl2pPr marL="457223" indent="0" algn="l" defTabSz="914400" rtl="0" eaLnBrk="1" latinLnBrk="0" hangingPunct="1">
              <a:lnSpc>
                <a:spcPct val="90000"/>
              </a:lnSpc>
              <a:spcBef>
                <a:spcPts val="500"/>
              </a:spcBef>
              <a:buFont typeface="Arial" panose="020B0604020202020204" pitchFamily="34" charset="0"/>
              <a:buNone/>
              <a:defRPr sz="1400" b="0" i="0" kern="1200">
                <a:solidFill>
                  <a:schemeClr val="tx1"/>
                </a:solidFill>
                <a:latin typeface="Sagona Book" panose="02010004040101010103" pitchFamily="2" charset="0"/>
                <a:ea typeface="+mn-ea"/>
                <a:cs typeface="+mn-cs"/>
              </a:defRPr>
            </a:lvl2pPr>
            <a:lvl3pPr marL="914446" indent="0" algn="l" defTabSz="914400" rtl="0" eaLnBrk="1" latinLnBrk="0" hangingPunct="1">
              <a:lnSpc>
                <a:spcPct val="90000"/>
              </a:lnSpc>
              <a:spcBef>
                <a:spcPts val="500"/>
              </a:spcBef>
              <a:buFont typeface="Arial" panose="020B0604020202020204" pitchFamily="34" charset="0"/>
              <a:buNone/>
              <a:defRPr sz="1400" b="0" i="0" kern="1200">
                <a:solidFill>
                  <a:schemeClr val="tx1"/>
                </a:solidFill>
                <a:latin typeface="Sagona Book" panose="02010004040101010103" pitchFamily="2" charset="0"/>
                <a:ea typeface="+mn-ea"/>
                <a:cs typeface="+mn-cs"/>
              </a:defRPr>
            </a:lvl3pPr>
            <a:lvl4pPr marL="1371669" indent="0" algn="l" defTabSz="914400" rtl="0" eaLnBrk="1" latinLnBrk="0" hangingPunct="1">
              <a:lnSpc>
                <a:spcPct val="90000"/>
              </a:lnSpc>
              <a:spcBef>
                <a:spcPts val="500"/>
              </a:spcBef>
              <a:buFont typeface="Arial" panose="020B0604020202020204" pitchFamily="34" charset="0"/>
              <a:buNone/>
              <a:defRPr sz="1400" b="0" i="0" kern="1200">
                <a:solidFill>
                  <a:schemeClr val="tx1"/>
                </a:solidFill>
                <a:latin typeface="Sagona Book" panose="02010004040101010103" pitchFamily="2" charset="0"/>
                <a:ea typeface="+mn-ea"/>
                <a:cs typeface="+mn-cs"/>
              </a:defRPr>
            </a:lvl4pPr>
            <a:lvl5pPr marL="1828892" indent="0" algn="l" defTabSz="914400" rtl="0" eaLnBrk="1" latinLnBrk="0" hangingPunct="1">
              <a:lnSpc>
                <a:spcPct val="90000"/>
              </a:lnSpc>
              <a:spcBef>
                <a:spcPts val="500"/>
              </a:spcBef>
              <a:buFont typeface="Arial" panose="020B0604020202020204" pitchFamily="34" charset="0"/>
              <a:buNone/>
              <a:defRPr sz="1400" b="0" i="0" kern="1200">
                <a:solidFill>
                  <a:schemeClr val="tx1"/>
                </a:solidFill>
                <a:latin typeface="Sagona Book" panose="020100040401010101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lgn="l" rtl="0" fontAlgn="base">
              <a:lnSpc>
                <a:spcPct val="150000"/>
              </a:lnSpc>
              <a:buFont typeface="Arial" panose="020B0604020202020204" pitchFamily="34" charset="0"/>
              <a:buChar char="•"/>
            </a:pPr>
            <a:r>
              <a:rPr lang="en-US" sz="1800" b="0" i="0" u="none" strike="noStrike">
                <a:solidFill>
                  <a:srgbClr val="F79646"/>
                </a:solidFill>
                <a:effectLst/>
                <a:latin typeface="Sagona Book" panose="02010004040101010103" pitchFamily="2" charset="0"/>
              </a:rPr>
              <a:t>Operator Sales</a:t>
            </a:r>
            <a:r>
              <a:rPr lang="en-US" sz="1800" b="0" i="0">
                <a:solidFill>
                  <a:srgbClr val="F79646"/>
                </a:solidFill>
                <a:effectLst/>
                <a:latin typeface="Sagona Book" panose="02010004040101010103" pitchFamily="2" charset="0"/>
              </a:rPr>
              <a:t>​</a:t>
            </a:r>
            <a:endParaRPr lang="en-US" sz="2400" b="0" i="0">
              <a:solidFill>
                <a:srgbClr val="000000"/>
              </a:solidFill>
              <a:effectLst/>
              <a:latin typeface="Arial" panose="020B0604020202020204" pitchFamily="34" charset="0"/>
            </a:endParaRPr>
          </a:p>
          <a:p>
            <a:pPr marL="742973" lvl="1" indent="-285750" fontAlgn="base">
              <a:lnSpc>
                <a:spcPct val="150000"/>
              </a:lnSpc>
              <a:buFont typeface="Arial" panose="020B0604020202020204" pitchFamily="34" charset="0"/>
              <a:buChar char="•"/>
            </a:pPr>
            <a:r>
              <a:rPr lang="en-US" sz="1800" b="0" i="0" u="none" strike="noStrike">
                <a:solidFill>
                  <a:srgbClr val="F79646"/>
                </a:solidFill>
                <a:effectLst/>
                <a:latin typeface="Sagona Book" panose="02010004040101010103" pitchFamily="2" charset="0"/>
              </a:rPr>
              <a:t>Field Sales</a:t>
            </a:r>
            <a:r>
              <a:rPr lang="en-US" sz="1800" b="0" i="0">
                <a:solidFill>
                  <a:srgbClr val="F79646"/>
                </a:solidFill>
                <a:effectLst/>
                <a:latin typeface="Sagona Book" panose="02010004040101010103" pitchFamily="2" charset="0"/>
              </a:rPr>
              <a:t>​</a:t>
            </a:r>
            <a:endParaRPr lang="en-US" sz="2400" b="0" i="0">
              <a:solidFill>
                <a:srgbClr val="000000"/>
              </a:solidFill>
              <a:effectLst/>
              <a:latin typeface="Arial" panose="020B0604020202020204" pitchFamily="34" charset="0"/>
            </a:endParaRPr>
          </a:p>
          <a:p>
            <a:pPr marL="742973" lvl="1" indent="-285750" fontAlgn="base">
              <a:lnSpc>
                <a:spcPct val="150000"/>
              </a:lnSpc>
              <a:buFont typeface="Arial" panose="020B0604020202020204" pitchFamily="34" charset="0"/>
              <a:buChar char="•"/>
            </a:pPr>
            <a:r>
              <a:rPr lang="en-US" sz="1800" b="0" i="0" u="none" strike="noStrike">
                <a:solidFill>
                  <a:srgbClr val="F79646"/>
                </a:solidFill>
                <a:effectLst/>
                <a:latin typeface="Sagona Book" panose="02010004040101010103" pitchFamily="2" charset="0"/>
              </a:rPr>
              <a:t>K-12 &amp; Colleges &amp; Universities </a:t>
            </a:r>
            <a:r>
              <a:rPr lang="en-US" sz="1800" b="0" i="0">
                <a:solidFill>
                  <a:srgbClr val="F79646"/>
                </a:solidFill>
                <a:effectLst/>
                <a:latin typeface="Sagona Book" panose="02010004040101010103" pitchFamily="2" charset="0"/>
              </a:rPr>
              <a:t>​</a:t>
            </a:r>
            <a:endParaRPr lang="en-US" sz="2400" b="0" i="0">
              <a:solidFill>
                <a:srgbClr val="000000"/>
              </a:solidFill>
              <a:effectLst/>
              <a:latin typeface="Arial" panose="020B0604020202020204" pitchFamily="34" charset="0"/>
            </a:endParaRPr>
          </a:p>
          <a:p>
            <a:pPr marL="742973" lvl="1" indent="-285750" fontAlgn="base">
              <a:lnSpc>
                <a:spcPct val="150000"/>
              </a:lnSpc>
              <a:buFont typeface="Arial" panose="020B0604020202020204" pitchFamily="34" charset="0"/>
              <a:buChar char="•"/>
            </a:pPr>
            <a:r>
              <a:rPr lang="en-US" sz="1800" b="0" i="0" u="none" strike="noStrike">
                <a:solidFill>
                  <a:srgbClr val="F79646"/>
                </a:solidFill>
                <a:effectLst/>
                <a:latin typeface="Sagona Book" panose="02010004040101010103" pitchFamily="2" charset="0"/>
              </a:rPr>
              <a:t>Regional Chains</a:t>
            </a:r>
            <a:r>
              <a:rPr lang="en-US" sz="1800" b="0" i="0">
                <a:solidFill>
                  <a:srgbClr val="F79646"/>
                </a:solidFill>
                <a:effectLst/>
                <a:latin typeface="Sagona Book" panose="02010004040101010103" pitchFamily="2" charset="0"/>
              </a:rPr>
              <a:t>​</a:t>
            </a:r>
            <a:endParaRPr lang="en-US" sz="2400" b="0" i="0">
              <a:solidFill>
                <a:srgbClr val="000000"/>
              </a:solidFill>
              <a:effectLst/>
              <a:latin typeface="Arial" panose="020B0604020202020204" pitchFamily="34" charset="0"/>
            </a:endParaRPr>
          </a:p>
          <a:p>
            <a:pPr marL="742973" lvl="1" indent="-285750" fontAlgn="base">
              <a:lnSpc>
                <a:spcPct val="150000"/>
              </a:lnSpc>
              <a:buFont typeface="Arial" panose="020B0604020202020204" pitchFamily="34" charset="0"/>
              <a:buChar char="•"/>
            </a:pPr>
            <a:r>
              <a:rPr lang="en-US" sz="1800" b="0" i="0" u="none" strike="noStrike">
                <a:solidFill>
                  <a:srgbClr val="F79646"/>
                </a:solidFill>
                <a:effectLst/>
                <a:latin typeface="Sagona Book" panose="02010004040101010103" pitchFamily="2" charset="0"/>
              </a:rPr>
              <a:t>Non-Commercial</a:t>
            </a:r>
            <a:r>
              <a:rPr lang="en-US" sz="1800" b="0" i="0">
                <a:solidFill>
                  <a:srgbClr val="F79646"/>
                </a:solidFill>
                <a:effectLst/>
                <a:latin typeface="Sagona Book" panose="02010004040101010103" pitchFamily="2" charset="0"/>
              </a:rPr>
              <a:t>​</a:t>
            </a:r>
            <a:endParaRPr lang="en-US" sz="2400" b="0" i="0">
              <a:solidFill>
                <a:srgbClr val="000000"/>
              </a:solidFill>
              <a:effectLst/>
              <a:latin typeface="Arial" panose="020B0604020202020204" pitchFamily="34" charset="0"/>
            </a:endParaRPr>
          </a:p>
        </p:txBody>
      </p:sp>
      <p:sp>
        <p:nvSpPr>
          <p:cNvPr id="29" name="Rectangle 28">
            <a:extLst>
              <a:ext uri="{FF2B5EF4-FFF2-40B4-BE49-F238E27FC236}">
                <a16:creationId xmlns:a16="http://schemas.microsoft.com/office/drawing/2014/main" id="{851FBC72-D9CE-ECDE-C370-ADC68DD94600}"/>
              </a:ext>
            </a:extLst>
          </p:cNvPr>
          <p:cNvSpPr/>
          <p:nvPr/>
        </p:nvSpPr>
        <p:spPr>
          <a:xfrm>
            <a:off x="2021380" y="1576881"/>
            <a:ext cx="47618" cy="4036935"/>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14">
            <a:extLst>
              <a:ext uri="{FF2B5EF4-FFF2-40B4-BE49-F238E27FC236}">
                <a16:creationId xmlns:a16="http://schemas.microsoft.com/office/drawing/2014/main" id="{45AD2937-3824-0C67-475B-2265F68B8BEA}"/>
              </a:ext>
            </a:extLst>
          </p:cNvPr>
          <p:cNvSpPr txBox="1">
            <a:spLocks/>
          </p:cNvSpPr>
          <p:nvPr/>
        </p:nvSpPr>
        <p:spPr>
          <a:xfrm>
            <a:off x="6887474" y="3462577"/>
            <a:ext cx="4006646" cy="1453539"/>
          </a:xfrm>
          <a:prstGeom prst="rect">
            <a:avLst/>
          </a:prstGeom>
        </p:spPr>
        <p:txBody>
          <a:bodyPr vert="horz" wrap="square" lIns="0" tIns="0" rIns="0" bIns="0" rtlCol="0">
            <a:spAutoFit/>
          </a:bodyPr>
          <a:lstStyle>
            <a:lvl1pPr marL="0" indent="0" algn="l" defTabSz="914400" rtl="0" eaLnBrk="1" latinLnBrk="0" hangingPunct="1">
              <a:lnSpc>
                <a:spcPts val="1600"/>
              </a:lnSpc>
              <a:spcBef>
                <a:spcPts val="1000"/>
              </a:spcBef>
              <a:buFont typeface="Arial" panose="020B0604020202020204" pitchFamily="34" charset="0"/>
              <a:buNone/>
              <a:defRPr sz="1400" b="0" i="0" kern="1200">
                <a:solidFill>
                  <a:schemeClr val="tx1"/>
                </a:solidFill>
                <a:latin typeface="Sagona Book" panose="02010004040101010103" pitchFamily="2" charset="0"/>
                <a:ea typeface="+mn-ea"/>
                <a:cs typeface="+mn-cs"/>
              </a:defRPr>
            </a:lvl1pPr>
            <a:lvl2pPr marL="457223" indent="0" algn="l" defTabSz="914400" rtl="0" eaLnBrk="1" latinLnBrk="0" hangingPunct="1">
              <a:lnSpc>
                <a:spcPct val="90000"/>
              </a:lnSpc>
              <a:spcBef>
                <a:spcPts val="500"/>
              </a:spcBef>
              <a:buFont typeface="Arial" panose="020B0604020202020204" pitchFamily="34" charset="0"/>
              <a:buNone/>
              <a:defRPr sz="1400" b="0" i="0" kern="1200">
                <a:solidFill>
                  <a:schemeClr val="tx1"/>
                </a:solidFill>
                <a:latin typeface="Sagona Book" panose="02010004040101010103" pitchFamily="2" charset="0"/>
                <a:ea typeface="+mn-ea"/>
                <a:cs typeface="+mn-cs"/>
              </a:defRPr>
            </a:lvl2pPr>
            <a:lvl3pPr marL="914446" indent="0" algn="l" defTabSz="914400" rtl="0" eaLnBrk="1" latinLnBrk="0" hangingPunct="1">
              <a:lnSpc>
                <a:spcPct val="90000"/>
              </a:lnSpc>
              <a:spcBef>
                <a:spcPts val="500"/>
              </a:spcBef>
              <a:buFont typeface="Arial" panose="020B0604020202020204" pitchFamily="34" charset="0"/>
              <a:buNone/>
              <a:defRPr sz="1400" b="0" i="0" kern="1200">
                <a:solidFill>
                  <a:schemeClr val="tx1"/>
                </a:solidFill>
                <a:latin typeface="Sagona Book" panose="02010004040101010103" pitchFamily="2" charset="0"/>
                <a:ea typeface="+mn-ea"/>
                <a:cs typeface="+mn-cs"/>
              </a:defRPr>
            </a:lvl3pPr>
            <a:lvl4pPr marL="1371669" indent="0" algn="l" defTabSz="914400" rtl="0" eaLnBrk="1" latinLnBrk="0" hangingPunct="1">
              <a:lnSpc>
                <a:spcPct val="90000"/>
              </a:lnSpc>
              <a:spcBef>
                <a:spcPts val="500"/>
              </a:spcBef>
              <a:buFont typeface="Arial" panose="020B0604020202020204" pitchFamily="34" charset="0"/>
              <a:buNone/>
              <a:defRPr sz="1400" b="0" i="0" kern="1200">
                <a:solidFill>
                  <a:schemeClr val="tx1"/>
                </a:solidFill>
                <a:latin typeface="Sagona Book" panose="02010004040101010103" pitchFamily="2" charset="0"/>
                <a:ea typeface="+mn-ea"/>
                <a:cs typeface="+mn-cs"/>
              </a:defRPr>
            </a:lvl4pPr>
            <a:lvl5pPr marL="1828892" indent="0" algn="l" defTabSz="914400" rtl="0" eaLnBrk="1" latinLnBrk="0" hangingPunct="1">
              <a:lnSpc>
                <a:spcPct val="90000"/>
              </a:lnSpc>
              <a:spcBef>
                <a:spcPts val="500"/>
              </a:spcBef>
              <a:buFont typeface="Arial" panose="020B0604020202020204" pitchFamily="34" charset="0"/>
              <a:buNone/>
              <a:defRPr sz="1400" b="0" i="0" kern="1200">
                <a:solidFill>
                  <a:schemeClr val="tx1"/>
                </a:solidFill>
                <a:latin typeface="Sagona Book" panose="020100040401010101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lgn="l" rtl="0" fontAlgn="base">
              <a:lnSpc>
                <a:spcPct val="150000"/>
              </a:lnSpc>
              <a:buFont typeface="Arial" panose="020B0604020202020204" pitchFamily="34" charset="0"/>
              <a:buChar char="•"/>
            </a:pPr>
            <a:r>
              <a:rPr lang="en-US" sz="1800" b="0" i="0" u="none" strike="noStrike">
                <a:solidFill>
                  <a:srgbClr val="F79646"/>
                </a:solidFill>
                <a:effectLst/>
                <a:latin typeface="Sagona Book" panose="02010004040101010103" pitchFamily="2" charset="0"/>
              </a:rPr>
              <a:t>Distributor Sales</a:t>
            </a:r>
            <a:r>
              <a:rPr lang="en-US" sz="1800" b="0" i="0">
                <a:solidFill>
                  <a:srgbClr val="F79646"/>
                </a:solidFill>
                <a:effectLst/>
                <a:latin typeface="Sagona Book" panose="02010004040101010103" pitchFamily="2" charset="0"/>
              </a:rPr>
              <a:t>​</a:t>
            </a:r>
            <a:endParaRPr lang="en-US" sz="2400" b="0" i="0">
              <a:solidFill>
                <a:srgbClr val="000000"/>
              </a:solidFill>
              <a:effectLst/>
              <a:latin typeface="Arial" panose="020B0604020202020204" pitchFamily="34" charset="0"/>
            </a:endParaRPr>
          </a:p>
          <a:p>
            <a:pPr marL="285750" indent="-285750" algn="l" rtl="0" fontAlgn="base">
              <a:lnSpc>
                <a:spcPct val="150000"/>
              </a:lnSpc>
              <a:buFont typeface="Arial" panose="020B0604020202020204" pitchFamily="34" charset="0"/>
              <a:buChar char="•"/>
            </a:pPr>
            <a:r>
              <a:rPr lang="en-US" sz="1800" b="0" i="0" u="none" strike="noStrike">
                <a:solidFill>
                  <a:srgbClr val="F79646"/>
                </a:solidFill>
                <a:effectLst/>
                <a:latin typeface="Sagona Book" panose="02010004040101010103" pitchFamily="2" charset="0"/>
              </a:rPr>
              <a:t>Market Support</a:t>
            </a:r>
            <a:r>
              <a:rPr lang="en-US" sz="1800" b="0" i="0">
                <a:solidFill>
                  <a:srgbClr val="F79646"/>
                </a:solidFill>
                <a:effectLst/>
                <a:latin typeface="Sagona Book" panose="02010004040101010103" pitchFamily="2" charset="0"/>
              </a:rPr>
              <a:t>​</a:t>
            </a:r>
          </a:p>
          <a:p>
            <a:pPr marL="285750" indent="-285750" algn="l" rtl="0" fontAlgn="base">
              <a:lnSpc>
                <a:spcPct val="150000"/>
              </a:lnSpc>
              <a:buFont typeface="Arial" panose="020B0604020202020204" pitchFamily="34" charset="0"/>
              <a:buChar char="•"/>
            </a:pPr>
            <a:r>
              <a:rPr lang="en-US" sz="1800" b="0" i="0" u="none" strike="noStrike">
                <a:solidFill>
                  <a:srgbClr val="F79646"/>
                </a:solidFill>
                <a:effectLst/>
                <a:latin typeface="Sagona Book" panose="02010004040101010103" pitchFamily="2" charset="0"/>
              </a:rPr>
              <a:t>Back of House Services</a:t>
            </a:r>
            <a:r>
              <a:rPr lang="en-US" sz="1800" b="0" i="0">
                <a:solidFill>
                  <a:srgbClr val="F79646"/>
                </a:solidFill>
                <a:effectLst/>
                <a:latin typeface="Sagona Book" panose="02010004040101010103" pitchFamily="2" charset="0"/>
              </a:rPr>
              <a:t>​</a:t>
            </a:r>
            <a:endParaRPr lang="en-US" sz="2400" b="0" i="0">
              <a:solidFill>
                <a:srgbClr val="000000"/>
              </a:solidFill>
              <a:effectLst/>
              <a:latin typeface="Arial" panose="020B0604020202020204" pitchFamily="34" charset="0"/>
            </a:endParaRPr>
          </a:p>
        </p:txBody>
      </p:sp>
      <p:pic>
        <p:nvPicPr>
          <p:cNvPr id="6" name="Picture 5" descr="A logo with blue and green letters&#10;&#10;Description automatically generated">
            <a:extLst>
              <a:ext uri="{FF2B5EF4-FFF2-40B4-BE49-F238E27FC236}">
                <a16:creationId xmlns:a16="http://schemas.microsoft.com/office/drawing/2014/main" id="{37E80CF1-5F9B-4339-8171-E67C221FADA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92986" y="296096"/>
            <a:ext cx="2645228" cy="772460"/>
          </a:xfrm>
          <a:prstGeom prst="rect">
            <a:avLst/>
          </a:prstGeom>
        </p:spPr>
      </p:pic>
    </p:spTree>
    <p:extLst>
      <p:ext uri="{BB962C8B-B14F-4D97-AF65-F5344CB8AC3E}">
        <p14:creationId xmlns:p14="http://schemas.microsoft.com/office/powerpoint/2010/main" val="119195585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908301-E496-CF77-74F7-1C0A5811BA19}"/>
            </a:ext>
          </a:extLst>
        </p:cNvPr>
        <p:cNvGrpSpPr/>
        <p:nvPr/>
      </p:nvGrpSpPr>
      <p:grpSpPr>
        <a:xfrm>
          <a:off x="0" y="0"/>
          <a:ext cx="0" cy="0"/>
          <a:chOff x="0" y="0"/>
          <a:chExt cx="0" cy="0"/>
        </a:xfrm>
      </p:grpSpPr>
      <p:grpSp>
        <p:nvGrpSpPr>
          <p:cNvPr id="41" name="Group 40">
            <a:extLst>
              <a:ext uri="{FF2B5EF4-FFF2-40B4-BE49-F238E27FC236}">
                <a16:creationId xmlns:a16="http://schemas.microsoft.com/office/drawing/2014/main" id="{26A8A150-8DD4-F52B-47C1-818057A18692}"/>
              </a:ext>
            </a:extLst>
          </p:cNvPr>
          <p:cNvGrpSpPr/>
          <p:nvPr/>
        </p:nvGrpSpPr>
        <p:grpSpPr>
          <a:xfrm>
            <a:off x="991791" y="5044929"/>
            <a:ext cx="2974783" cy="846386"/>
            <a:chOff x="462711" y="4917110"/>
            <a:chExt cx="2974783" cy="846386"/>
          </a:xfrm>
        </p:grpSpPr>
        <p:sp>
          <p:nvSpPr>
            <p:cNvPr id="8" name="TextBox 7">
              <a:extLst>
                <a:ext uri="{FF2B5EF4-FFF2-40B4-BE49-F238E27FC236}">
                  <a16:creationId xmlns:a16="http://schemas.microsoft.com/office/drawing/2014/main" id="{034FD392-EE87-74C9-5EB2-C4E61F31287F}"/>
                </a:ext>
              </a:extLst>
            </p:cNvPr>
            <p:cNvSpPr txBox="1"/>
            <p:nvPr/>
          </p:nvSpPr>
          <p:spPr>
            <a:xfrm>
              <a:off x="462711" y="5301831"/>
              <a:ext cx="2962958"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b="1" dirty="0">
                  <a:solidFill>
                    <a:srgbClr val="413163"/>
                  </a:solidFill>
                  <a:latin typeface="Avenir Next LT Pro"/>
                </a:rPr>
                <a:t>Project Manager</a:t>
              </a:r>
            </a:p>
            <a:p>
              <a:r>
                <a:rPr lang="en-US" sz="1100" dirty="0">
                  <a:latin typeface="Avenir Next LT Pro"/>
                  <a:hlinkClick r:id="rId3"/>
                </a:rPr>
                <a:t>megan.dickey@acxion.com</a:t>
              </a:r>
            </a:p>
          </p:txBody>
        </p:sp>
        <p:sp>
          <p:nvSpPr>
            <p:cNvPr id="21" name="TextBox 20">
              <a:extLst>
                <a:ext uri="{FF2B5EF4-FFF2-40B4-BE49-F238E27FC236}">
                  <a16:creationId xmlns:a16="http://schemas.microsoft.com/office/drawing/2014/main" id="{BBFB5922-9FFD-6CDF-C968-6ED2B0A89939}"/>
                </a:ext>
              </a:extLst>
            </p:cNvPr>
            <p:cNvSpPr txBox="1"/>
            <p:nvPr/>
          </p:nvSpPr>
          <p:spPr>
            <a:xfrm>
              <a:off x="462711" y="4917110"/>
              <a:ext cx="2974783"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a:solidFill>
                    <a:schemeClr val="accent6"/>
                  </a:solidFill>
                  <a:latin typeface="Sagona Book"/>
                </a:rPr>
                <a:t>Megan Dickey</a:t>
              </a:r>
            </a:p>
          </p:txBody>
        </p:sp>
      </p:grpSp>
      <p:grpSp>
        <p:nvGrpSpPr>
          <p:cNvPr id="40" name="Group 39">
            <a:extLst>
              <a:ext uri="{FF2B5EF4-FFF2-40B4-BE49-F238E27FC236}">
                <a16:creationId xmlns:a16="http://schemas.microsoft.com/office/drawing/2014/main" id="{38B74FC1-DD26-772A-BFD9-A820CF1F6C0D}"/>
              </a:ext>
            </a:extLst>
          </p:cNvPr>
          <p:cNvGrpSpPr/>
          <p:nvPr/>
        </p:nvGrpSpPr>
        <p:grpSpPr>
          <a:xfrm>
            <a:off x="4538404" y="5044929"/>
            <a:ext cx="2968870" cy="830997"/>
            <a:chOff x="4186603" y="4917110"/>
            <a:chExt cx="2968870" cy="830997"/>
          </a:xfrm>
        </p:grpSpPr>
        <p:sp>
          <p:nvSpPr>
            <p:cNvPr id="9" name="TextBox 8">
              <a:extLst>
                <a:ext uri="{FF2B5EF4-FFF2-40B4-BE49-F238E27FC236}">
                  <a16:creationId xmlns:a16="http://schemas.microsoft.com/office/drawing/2014/main" id="{4E750AAD-9B42-02D8-09ED-CDFE32B2C996}"/>
                </a:ext>
              </a:extLst>
            </p:cNvPr>
            <p:cNvSpPr txBox="1"/>
            <p:nvPr/>
          </p:nvSpPr>
          <p:spPr>
            <a:xfrm>
              <a:off x="4186603" y="5301831"/>
              <a:ext cx="2968869" cy="44627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b="1" dirty="0">
                  <a:solidFill>
                    <a:srgbClr val="413163"/>
                  </a:solidFill>
                  <a:latin typeface="Avenir Next LT Pro"/>
                </a:rPr>
                <a:t>SVP, Culinary Marketing</a:t>
              </a:r>
            </a:p>
            <a:p>
              <a:r>
                <a:rPr lang="en-US" sz="1100" dirty="0">
                  <a:latin typeface="Avenir Next LT Pro"/>
                  <a:hlinkClick r:id="rId4"/>
                </a:rPr>
                <a:t>matthew.luaders@acxion.com</a:t>
              </a:r>
              <a:endParaRPr lang="en-US" sz="1100" dirty="0">
                <a:latin typeface="Avenir Next LT Pro" panose="020B0504020202020204" pitchFamily="34" charset="0"/>
              </a:endParaRPr>
            </a:p>
          </p:txBody>
        </p:sp>
        <p:sp>
          <p:nvSpPr>
            <p:cNvPr id="23" name="TextBox 22">
              <a:extLst>
                <a:ext uri="{FF2B5EF4-FFF2-40B4-BE49-F238E27FC236}">
                  <a16:creationId xmlns:a16="http://schemas.microsoft.com/office/drawing/2014/main" id="{07C6E864-5205-6F3A-EC85-7268BB0184BD}"/>
                </a:ext>
              </a:extLst>
            </p:cNvPr>
            <p:cNvSpPr txBox="1"/>
            <p:nvPr/>
          </p:nvSpPr>
          <p:spPr>
            <a:xfrm>
              <a:off x="4186603" y="4917110"/>
              <a:ext cx="2968870"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a:solidFill>
                    <a:schemeClr val="accent6"/>
                  </a:solidFill>
                  <a:latin typeface="Sagona Book"/>
                </a:rPr>
                <a:t>Matthew </a:t>
              </a:r>
              <a:r>
                <a:rPr lang="en-US" sz="2000" b="1" err="1">
                  <a:solidFill>
                    <a:schemeClr val="accent6"/>
                  </a:solidFill>
                  <a:latin typeface="Sagona Book"/>
                </a:rPr>
                <a:t>Luaders</a:t>
              </a:r>
            </a:p>
          </p:txBody>
        </p:sp>
      </p:grpSp>
      <p:grpSp>
        <p:nvGrpSpPr>
          <p:cNvPr id="39" name="Group 38">
            <a:extLst>
              <a:ext uri="{FF2B5EF4-FFF2-40B4-BE49-F238E27FC236}">
                <a16:creationId xmlns:a16="http://schemas.microsoft.com/office/drawing/2014/main" id="{01C4142B-8801-632D-31B5-1A70547065A8}"/>
              </a:ext>
            </a:extLst>
          </p:cNvPr>
          <p:cNvGrpSpPr/>
          <p:nvPr/>
        </p:nvGrpSpPr>
        <p:grpSpPr>
          <a:xfrm>
            <a:off x="8094405" y="1947502"/>
            <a:ext cx="3081470" cy="3928424"/>
            <a:chOff x="7904581" y="1819683"/>
            <a:chExt cx="3081470" cy="3928424"/>
          </a:xfrm>
        </p:grpSpPr>
        <p:pic>
          <p:nvPicPr>
            <p:cNvPr id="6" name="Picture 5" descr="A person with a beard smiling&#10;&#10;Description automatically generated">
              <a:extLst>
                <a:ext uri="{FF2B5EF4-FFF2-40B4-BE49-F238E27FC236}">
                  <a16:creationId xmlns:a16="http://schemas.microsoft.com/office/drawing/2014/main" id="{272FD208-2B26-CBAF-9BCA-50B88C0EEA0F}"/>
                </a:ext>
              </a:extLst>
            </p:cNvPr>
            <p:cNvPicPr>
              <a:picLocks noChangeAspect="1"/>
            </p:cNvPicPr>
            <p:nvPr/>
          </p:nvPicPr>
          <p:blipFill rotWithShape="1">
            <a:blip r:embed="rId5"/>
            <a:srcRect l="6156" t="3604" r="4520" b="7385"/>
            <a:stretch/>
          </p:blipFill>
          <p:spPr>
            <a:xfrm>
              <a:off x="8017181" y="1819683"/>
              <a:ext cx="2968870" cy="2956832"/>
            </a:xfrm>
            <a:prstGeom prst="rect">
              <a:avLst/>
            </a:prstGeom>
            <a:ln>
              <a:noFill/>
            </a:ln>
          </p:spPr>
        </p:pic>
        <p:sp>
          <p:nvSpPr>
            <p:cNvPr id="13" name="TextBox 12">
              <a:extLst>
                <a:ext uri="{FF2B5EF4-FFF2-40B4-BE49-F238E27FC236}">
                  <a16:creationId xmlns:a16="http://schemas.microsoft.com/office/drawing/2014/main" id="{5A3886A1-93EB-FC8A-C793-04C18DF8D347}"/>
                </a:ext>
              </a:extLst>
            </p:cNvPr>
            <p:cNvSpPr txBox="1"/>
            <p:nvPr/>
          </p:nvSpPr>
          <p:spPr>
            <a:xfrm>
              <a:off x="7904581" y="5301831"/>
              <a:ext cx="2974718" cy="44627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b="1" dirty="0">
                  <a:solidFill>
                    <a:srgbClr val="413163"/>
                  </a:solidFill>
                  <a:latin typeface="Avenir Next LT Pro"/>
                </a:rPr>
                <a:t>Sr. Director of Culinary</a:t>
              </a:r>
            </a:p>
            <a:p>
              <a:r>
                <a:rPr lang="en-US" sz="1100" dirty="0">
                  <a:latin typeface="Avenir Next LT Pro"/>
                  <a:hlinkClick r:id="rId6"/>
                </a:rPr>
                <a:t>steve.madonna@acxion.com</a:t>
              </a:r>
              <a:endParaRPr lang="en-US" sz="1100" dirty="0">
                <a:latin typeface="Avenir Next LT Pro" panose="020B0504020202020204" pitchFamily="34" charset="0"/>
              </a:endParaRPr>
            </a:p>
          </p:txBody>
        </p:sp>
        <p:sp>
          <p:nvSpPr>
            <p:cNvPr id="25" name="TextBox 24">
              <a:extLst>
                <a:ext uri="{FF2B5EF4-FFF2-40B4-BE49-F238E27FC236}">
                  <a16:creationId xmlns:a16="http://schemas.microsoft.com/office/drawing/2014/main" id="{8DB69D1B-E96C-D7E1-83E3-5BC036E0A33C}"/>
                </a:ext>
              </a:extLst>
            </p:cNvPr>
            <p:cNvSpPr txBox="1"/>
            <p:nvPr/>
          </p:nvSpPr>
          <p:spPr>
            <a:xfrm>
              <a:off x="7904581" y="4917110"/>
              <a:ext cx="2968870"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a:solidFill>
                    <a:schemeClr val="accent6"/>
                  </a:solidFill>
                  <a:latin typeface="Sagona Book"/>
                </a:rPr>
                <a:t>Steve Madonna</a:t>
              </a:r>
            </a:p>
          </p:txBody>
        </p:sp>
      </p:grpSp>
      <p:sp>
        <p:nvSpPr>
          <p:cNvPr id="38" name="Text Placeholder 37">
            <a:extLst>
              <a:ext uri="{FF2B5EF4-FFF2-40B4-BE49-F238E27FC236}">
                <a16:creationId xmlns:a16="http://schemas.microsoft.com/office/drawing/2014/main" id="{C30A462F-0B0B-B012-5559-361AFC48E9BE}"/>
              </a:ext>
            </a:extLst>
          </p:cNvPr>
          <p:cNvSpPr>
            <a:spLocks noGrp="1"/>
          </p:cNvSpPr>
          <p:nvPr>
            <p:ph type="body" sz="quarter" idx="20"/>
          </p:nvPr>
        </p:nvSpPr>
        <p:spPr>
          <a:xfrm>
            <a:off x="548329" y="1160401"/>
            <a:ext cx="8870974" cy="493084"/>
          </a:xfrm>
        </p:spPr>
        <p:txBody>
          <a:bodyPr vert="horz" wrap="square" lIns="0" tIns="0" rIns="0" bIns="0" rtlCol="0" anchor="t">
            <a:spAutoFit/>
          </a:bodyPr>
          <a:lstStyle/>
          <a:p>
            <a:r>
              <a:rPr lang="en-US">
                <a:latin typeface="Avenir Next LT Pro Demi"/>
              </a:rPr>
              <a:t>Your Connections power</a:t>
            </a:r>
          </a:p>
        </p:txBody>
      </p:sp>
      <p:sp>
        <p:nvSpPr>
          <p:cNvPr id="37" name="Text Placeholder 36">
            <a:extLst>
              <a:ext uri="{FF2B5EF4-FFF2-40B4-BE49-F238E27FC236}">
                <a16:creationId xmlns:a16="http://schemas.microsoft.com/office/drawing/2014/main" id="{1AEB3593-92FF-08CC-FAFA-9B683ECE84A2}"/>
              </a:ext>
            </a:extLst>
          </p:cNvPr>
          <p:cNvSpPr>
            <a:spLocks noGrp="1"/>
          </p:cNvSpPr>
          <p:nvPr>
            <p:ph type="body" sz="quarter" idx="11"/>
          </p:nvPr>
        </p:nvSpPr>
        <p:spPr>
          <a:xfrm>
            <a:off x="548329" y="816186"/>
            <a:ext cx="3933882" cy="225767"/>
          </a:xfrm>
        </p:spPr>
        <p:txBody>
          <a:bodyPr/>
          <a:lstStyle/>
          <a:p>
            <a:r>
              <a:rPr lang="en-US"/>
              <a:t>About</a:t>
            </a:r>
          </a:p>
        </p:txBody>
      </p:sp>
      <p:pic>
        <p:nvPicPr>
          <p:cNvPr id="16" name="Picture 15" descr="A black and blue logo&#10;&#10;Description automatically generated">
            <a:extLst>
              <a:ext uri="{FF2B5EF4-FFF2-40B4-BE49-F238E27FC236}">
                <a16:creationId xmlns:a16="http://schemas.microsoft.com/office/drawing/2014/main" id="{24C4B7C3-168A-4C83-A460-5C6922F1ECE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082768" y="226073"/>
            <a:ext cx="2792098" cy="665115"/>
          </a:xfrm>
          <a:prstGeom prst="rect">
            <a:avLst/>
          </a:prstGeom>
        </p:spPr>
      </p:pic>
      <p:pic>
        <p:nvPicPr>
          <p:cNvPr id="3" name="Picture 2" descr="A person smiling for a picture&#10;&#10;Description automatically generated">
            <a:extLst>
              <a:ext uri="{FF2B5EF4-FFF2-40B4-BE49-F238E27FC236}">
                <a16:creationId xmlns:a16="http://schemas.microsoft.com/office/drawing/2014/main" id="{3BE27085-0FB9-32D2-1018-B1FCBD46E612}"/>
              </a:ext>
            </a:extLst>
          </p:cNvPr>
          <p:cNvPicPr>
            <a:picLocks noChangeAspect="1"/>
          </p:cNvPicPr>
          <p:nvPr/>
        </p:nvPicPr>
        <p:blipFill>
          <a:blip r:embed="rId8"/>
          <a:srcRect t="-25" r="134" b="28945"/>
          <a:stretch/>
        </p:blipFill>
        <p:spPr>
          <a:xfrm>
            <a:off x="4550018" y="1954188"/>
            <a:ext cx="3091969" cy="2948573"/>
          </a:xfrm>
          <a:prstGeom prst="rect">
            <a:avLst/>
          </a:prstGeom>
        </p:spPr>
      </p:pic>
      <p:pic>
        <p:nvPicPr>
          <p:cNvPr id="4" name="Picture 3" descr="A person smiling at camera&#10;&#10;Description automatically generated">
            <a:extLst>
              <a:ext uri="{FF2B5EF4-FFF2-40B4-BE49-F238E27FC236}">
                <a16:creationId xmlns:a16="http://schemas.microsoft.com/office/drawing/2014/main" id="{5DE4B69F-A001-6D5F-7C16-0EFF57A3D7E4}"/>
              </a:ext>
            </a:extLst>
          </p:cNvPr>
          <p:cNvPicPr>
            <a:picLocks noChangeAspect="1"/>
          </p:cNvPicPr>
          <p:nvPr/>
        </p:nvPicPr>
        <p:blipFill>
          <a:blip r:embed="rId9"/>
          <a:srcRect t="11930" r="-304" b="24507"/>
          <a:stretch/>
        </p:blipFill>
        <p:spPr>
          <a:xfrm>
            <a:off x="993292" y="1949267"/>
            <a:ext cx="3107538" cy="2953364"/>
          </a:xfrm>
          <a:prstGeom prst="rect">
            <a:avLst/>
          </a:prstGeom>
        </p:spPr>
      </p:pic>
    </p:spTree>
    <p:extLst>
      <p:ext uri="{BB962C8B-B14F-4D97-AF65-F5344CB8AC3E}">
        <p14:creationId xmlns:p14="http://schemas.microsoft.com/office/powerpoint/2010/main" val="280528226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D008C3-C575-264E-9406-ABC30AD8E4F2}"/>
            </a:ext>
          </a:extLst>
        </p:cNvPr>
        <p:cNvGrpSpPr/>
        <p:nvPr/>
      </p:nvGrpSpPr>
      <p:grpSpPr>
        <a:xfrm>
          <a:off x="0" y="0"/>
          <a:ext cx="0" cy="0"/>
          <a:chOff x="0" y="0"/>
          <a:chExt cx="0" cy="0"/>
        </a:xfrm>
      </p:grpSpPr>
      <p:grpSp>
        <p:nvGrpSpPr>
          <p:cNvPr id="41" name="Group 40">
            <a:extLst>
              <a:ext uri="{FF2B5EF4-FFF2-40B4-BE49-F238E27FC236}">
                <a16:creationId xmlns:a16="http://schemas.microsoft.com/office/drawing/2014/main" id="{F37FF214-3A5A-F8A4-AE45-9CAAFCCC22DB}"/>
              </a:ext>
            </a:extLst>
          </p:cNvPr>
          <p:cNvGrpSpPr/>
          <p:nvPr/>
        </p:nvGrpSpPr>
        <p:grpSpPr>
          <a:xfrm>
            <a:off x="991791" y="2008093"/>
            <a:ext cx="3046958" cy="3883222"/>
            <a:chOff x="462711" y="1880274"/>
            <a:chExt cx="3046958" cy="3883222"/>
          </a:xfrm>
        </p:grpSpPr>
        <p:pic>
          <p:nvPicPr>
            <p:cNvPr id="2" name="Picture 1" descr="A person sitting on a couch&#10;&#10;Description automatically generated">
              <a:extLst>
                <a:ext uri="{FF2B5EF4-FFF2-40B4-BE49-F238E27FC236}">
                  <a16:creationId xmlns:a16="http://schemas.microsoft.com/office/drawing/2014/main" id="{7005DD34-49FD-C95A-B6BC-2C4B7F77446B}"/>
                </a:ext>
              </a:extLst>
            </p:cNvPr>
            <p:cNvPicPr>
              <a:picLocks noChangeAspect="1"/>
            </p:cNvPicPr>
            <p:nvPr/>
          </p:nvPicPr>
          <p:blipFill rotWithShape="1">
            <a:blip r:embed="rId3"/>
            <a:srcRect l="2" r="-2" b="432"/>
            <a:stretch/>
          </p:blipFill>
          <p:spPr>
            <a:xfrm>
              <a:off x="546637" y="1880274"/>
              <a:ext cx="2963032" cy="2938578"/>
            </a:xfrm>
            <a:prstGeom prst="rect">
              <a:avLst/>
            </a:prstGeom>
            <a:ln>
              <a:noFill/>
            </a:ln>
          </p:spPr>
        </p:pic>
        <p:sp>
          <p:nvSpPr>
            <p:cNvPr id="8" name="TextBox 7">
              <a:extLst>
                <a:ext uri="{FF2B5EF4-FFF2-40B4-BE49-F238E27FC236}">
                  <a16:creationId xmlns:a16="http://schemas.microsoft.com/office/drawing/2014/main" id="{1FF394DE-F627-375B-4E06-F1D4E4345CBC}"/>
                </a:ext>
              </a:extLst>
            </p:cNvPr>
            <p:cNvSpPr txBox="1"/>
            <p:nvPr/>
          </p:nvSpPr>
          <p:spPr>
            <a:xfrm>
              <a:off x="462711" y="5301831"/>
              <a:ext cx="2962958"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b="1" dirty="0">
                  <a:solidFill>
                    <a:srgbClr val="413163"/>
                  </a:solidFill>
                  <a:latin typeface="Avenir Next LT Pro"/>
                </a:rPr>
                <a:t>Trade Show Manager</a:t>
              </a:r>
            </a:p>
            <a:p>
              <a:r>
                <a:rPr lang="en-US" sz="1100" dirty="0">
                  <a:latin typeface="Avenir Next LT Pro"/>
                  <a:hlinkClick r:id="rId4"/>
                </a:rPr>
                <a:t>charlsie.pinkerton@DotFoods.com</a:t>
              </a:r>
            </a:p>
          </p:txBody>
        </p:sp>
        <p:sp>
          <p:nvSpPr>
            <p:cNvPr id="21" name="TextBox 20">
              <a:extLst>
                <a:ext uri="{FF2B5EF4-FFF2-40B4-BE49-F238E27FC236}">
                  <a16:creationId xmlns:a16="http://schemas.microsoft.com/office/drawing/2014/main" id="{8CFA0129-8656-E296-A0C8-600E8A0783E1}"/>
                </a:ext>
              </a:extLst>
            </p:cNvPr>
            <p:cNvSpPr txBox="1"/>
            <p:nvPr/>
          </p:nvSpPr>
          <p:spPr>
            <a:xfrm>
              <a:off x="462711" y="4917110"/>
              <a:ext cx="2974783"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a:solidFill>
                    <a:schemeClr val="accent6"/>
                  </a:solidFill>
                  <a:latin typeface="Sagona Book"/>
                </a:rPr>
                <a:t>Charlsie Pinkerton</a:t>
              </a:r>
            </a:p>
          </p:txBody>
        </p:sp>
      </p:grpSp>
      <p:grpSp>
        <p:nvGrpSpPr>
          <p:cNvPr id="40" name="Group 39">
            <a:extLst>
              <a:ext uri="{FF2B5EF4-FFF2-40B4-BE49-F238E27FC236}">
                <a16:creationId xmlns:a16="http://schemas.microsoft.com/office/drawing/2014/main" id="{8A797AC5-3623-CA3B-0B59-05A998AD05B9}"/>
              </a:ext>
            </a:extLst>
          </p:cNvPr>
          <p:cNvGrpSpPr/>
          <p:nvPr/>
        </p:nvGrpSpPr>
        <p:grpSpPr>
          <a:xfrm>
            <a:off x="4538404" y="2006583"/>
            <a:ext cx="3080680" cy="3869343"/>
            <a:chOff x="4186603" y="1878764"/>
            <a:chExt cx="3080680" cy="3869343"/>
          </a:xfrm>
        </p:grpSpPr>
        <p:pic>
          <p:nvPicPr>
            <p:cNvPr id="4" name="Picture 3" descr="A person smiling at the camera&#10;&#10;Description automatically generated">
              <a:extLst>
                <a:ext uri="{FF2B5EF4-FFF2-40B4-BE49-F238E27FC236}">
                  <a16:creationId xmlns:a16="http://schemas.microsoft.com/office/drawing/2014/main" id="{5C67AD0E-83D6-B62C-44B7-F13F218DFE13}"/>
                </a:ext>
              </a:extLst>
            </p:cNvPr>
            <p:cNvPicPr>
              <a:picLocks noChangeAspect="1"/>
            </p:cNvPicPr>
            <p:nvPr/>
          </p:nvPicPr>
          <p:blipFill rotWithShape="1">
            <a:blip r:embed="rId5"/>
            <a:srcRect t="86" r="394" b="26980"/>
            <a:stretch/>
          </p:blipFill>
          <p:spPr>
            <a:xfrm>
              <a:off x="4310089" y="1878764"/>
              <a:ext cx="2957194" cy="2952515"/>
            </a:xfrm>
            <a:prstGeom prst="rect">
              <a:avLst/>
            </a:prstGeom>
            <a:ln>
              <a:noFill/>
            </a:ln>
          </p:spPr>
        </p:pic>
        <p:sp>
          <p:nvSpPr>
            <p:cNvPr id="9" name="TextBox 8">
              <a:extLst>
                <a:ext uri="{FF2B5EF4-FFF2-40B4-BE49-F238E27FC236}">
                  <a16:creationId xmlns:a16="http://schemas.microsoft.com/office/drawing/2014/main" id="{2A8304AE-2A37-6EC3-6D6D-F190928C15C8}"/>
                </a:ext>
              </a:extLst>
            </p:cNvPr>
            <p:cNvSpPr txBox="1"/>
            <p:nvPr/>
          </p:nvSpPr>
          <p:spPr>
            <a:xfrm>
              <a:off x="4186603" y="5301831"/>
              <a:ext cx="2968869" cy="44627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b="1" dirty="0">
                  <a:solidFill>
                    <a:srgbClr val="413163"/>
                  </a:solidFill>
                  <a:latin typeface="Avenir Next LT Pro"/>
                </a:rPr>
                <a:t>Director of National Accounts</a:t>
              </a:r>
            </a:p>
            <a:p>
              <a:r>
                <a:rPr lang="en-US" sz="1100" dirty="0">
                  <a:latin typeface="Avenir Next LT Pro"/>
                  <a:hlinkClick r:id="rId6"/>
                </a:rPr>
                <a:t>ETsaloufis@DotFoods.com</a:t>
              </a:r>
              <a:endParaRPr lang="en-US" sz="1100">
                <a:latin typeface="Avenir Next LT Pro" panose="020B0504020202020204" pitchFamily="34" charset="0"/>
              </a:endParaRPr>
            </a:p>
          </p:txBody>
        </p:sp>
        <p:sp>
          <p:nvSpPr>
            <p:cNvPr id="23" name="TextBox 22">
              <a:extLst>
                <a:ext uri="{FF2B5EF4-FFF2-40B4-BE49-F238E27FC236}">
                  <a16:creationId xmlns:a16="http://schemas.microsoft.com/office/drawing/2014/main" id="{A116A5C4-C4FD-7B7D-809D-16DD1360970E}"/>
                </a:ext>
              </a:extLst>
            </p:cNvPr>
            <p:cNvSpPr txBox="1"/>
            <p:nvPr/>
          </p:nvSpPr>
          <p:spPr>
            <a:xfrm>
              <a:off x="4186603" y="4917110"/>
              <a:ext cx="2968870"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a:solidFill>
                    <a:schemeClr val="accent6"/>
                  </a:solidFill>
                  <a:latin typeface="Sagona Book"/>
                </a:rPr>
                <a:t>Eleni </a:t>
              </a:r>
              <a:r>
                <a:rPr lang="en-US" sz="2000" b="1" err="1">
                  <a:solidFill>
                    <a:schemeClr val="accent6"/>
                  </a:solidFill>
                  <a:latin typeface="Sagona Book"/>
                </a:rPr>
                <a:t>Tsaloufis</a:t>
              </a:r>
              <a:endParaRPr lang="en-US" sz="2000" b="1">
                <a:solidFill>
                  <a:schemeClr val="accent6"/>
                </a:solidFill>
                <a:latin typeface="Sagona Book"/>
              </a:endParaRPr>
            </a:p>
          </p:txBody>
        </p:sp>
      </p:grpSp>
      <p:grpSp>
        <p:nvGrpSpPr>
          <p:cNvPr id="39" name="Group 38">
            <a:extLst>
              <a:ext uri="{FF2B5EF4-FFF2-40B4-BE49-F238E27FC236}">
                <a16:creationId xmlns:a16="http://schemas.microsoft.com/office/drawing/2014/main" id="{8A257776-33CC-AC2E-7FC2-DBE7F17A44DE}"/>
              </a:ext>
            </a:extLst>
          </p:cNvPr>
          <p:cNvGrpSpPr/>
          <p:nvPr/>
        </p:nvGrpSpPr>
        <p:grpSpPr>
          <a:xfrm>
            <a:off x="8094405" y="2006117"/>
            <a:ext cx="3081470" cy="3869809"/>
            <a:chOff x="7904581" y="1878298"/>
            <a:chExt cx="3081470" cy="3869809"/>
          </a:xfrm>
        </p:grpSpPr>
        <p:pic>
          <p:nvPicPr>
            <p:cNvPr id="6" name="Picture 5" descr="A person with a beard smiling&#10;&#10;Description automatically generated">
              <a:extLst>
                <a:ext uri="{FF2B5EF4-FFF2-40B4-BE49-F238E27FC236}">
                  <a16:creationId xmlns:a16="http://schemas.microsoft.com/office/drawing/2014/main" id="{700C5262-8422-51A6-4663-294D4C342E36}"/>
                </a:ext>
              </a:extLst>
            </p:cNvPr>
            <p:cNvPicPr>
              <a:picLocks noChangeAspect="1"/>
            </p:cNvPicPr>
            <p:nvPr/>
          </p:nvPicPr>
          <p:blipFill rotWithShape="1">
            <a:blip r:embed="rId7"/>
            <a:srcRect l="6156" t="3604" r="4520" b="7385"/>
            <a:stretch/>
          </p:blipFill>
          <p:spPr>
            <a:xfrm>
              <a:off x="8017181" y="1878298"/>
              <a:ext cx="2968870" cy="2956832"/>
            </a:xfrm>
            <a:prstGeom prst="rect">
              <a:avLst/>
            </a:prstGeom>
            <a:ln>
              <a:noFill/>
            </a:ln>
          </p:spPr>
        </p:pic>
        <p:sp>
          <p:nvSpPr>
            <p:cNvPr id="13" name="TextBox 12">
              <a:extLst>
                <a:ext uri="{FF2B5EF4-FFF2-40B4-BE49-F238E27FC236}">
                  <a16:creationId xmlns:a16="http://schemas.microsoft.com/office/drawing/2014/main" id="{BF6DE0B2-A568-8AD9-A177-968A81B4B911}"/>
                </a:ext>
              </a:extLst>
            </p:cNvPr>
            <p:cNvSpPr txBox="1"/>
            <p:nvPr/>
          </p:nvSpPr>
          <p:spPr>
            <a:xfrm>
              <a:off x="7904581" y="5301831"/>
              <a:ext cx="2974718" cy="44627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b="1" dirty="0">
                  <a:solidFill>
                    <a:srgbClr val="413163"/>
                  </a:solidFill>
                  <a:latin typeface="Avenir Next LT Pro"/>
                </a:rPr>
                <a:t>Corporate Chef</a:t>
              </a:r>
            </a:p>
            <a:p>
              <a:r>
                <a:rPr lang="en-US" sz="1100" dirty="0">
                  <a:latin typeface="Avenir Next LT Pro"/>
                  <a:hlinkClick r:id="rId8"/>
                </a:rPr>
                <a:t>Tim.gump@DotFoods.com</a:t>
              </a:r>
              <a:endParaRPr lang="en-US" sz="1100">
                <a:latin typeface="Avenir Next LT Pro" panose="020B0504020202020204" pitchFamily="34" charset="0"/>
              </a:endParaRPr>
            </a:p>
          </p:txBody>
        </p:sp>
        <p:sp>
          <p:nvSpPr>
            <p:cNvPr id="25" name="TextBox 24">
              <a:extLst>
                <a:ext uri="{FF2B5EF4-FFF2-40B4-BE49-F238E27FC236}">
                  <a16:creationId xmlns:a16="http://schemas.microsoft.com/office/drawing/2014/main" id="{B6FD48E7-2CF8-1C66-9BE3-34F24739329B}"/>
                </a:ext>
              </a:extLst>
            </p:cNvPr>
            <p:cNvSpPr txBox="1"/>
            <p:nvPr/>
          </p:nvSpPr>
          <p:spPr>
            <a:xfrm>
              <a:off x="7904581" y="4917110"/>
              <a:ext cx="2968870"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a:solidFill>
                    <a:schemeClr val="accent6"/>
                  </a:solidFill>
                  <a:latin typeface="Sagona Book"/>
                </a:rPr>
                <a:t>Tim Gump</a:t>
              </a:r>
            </a:p>
          </p:txBody>
        </p:sp>
      </p:grpSp>
      <p:sp>
        <p:nvSpPr>
          <p:cNvPr id="38" name="Text Placeholder 37">
            <a:extLst>
              <a:ext uri="{FF2B5EF4-FFF2-40B4-BE49-F238E27FC236}">
                <a16:creationId xmlns:a16="http://schemas.microsoft.com/office/drawing/2014/main" id="{4646E000-A216-F623-C887-116CF578410F}"/>
              </a:ext>
            </a:extLst>
          </p:cNvPr>
          <p:cNvSpPr>
            <a:spLocks noGrp="1"/>
          </p:cNvSpPr>
          <p:nvPr>
            <p:ph type="body" sz="quarter" idx="20"/>
          </p:nvPr>
        </p:nvSpPr>
        <p:spPr>
          <a:xfrm>
            <a:off x="548329" y="1160401"/>
            <a:ext cx="8870974" cy="493084"/>
          </a:xfrm>
        </p:spPr>
        <p:txBody>
          <a:bodyPr/>
          <a:lstStyle/>
          <a:p>
            <a:r>
              <a:rPr lang="en-US"/>
              <a:t>Your Dot Foods Team</a:t>
            </a:r>
          </a:p>
        </p:txBody>
      </p:sp>
      <p:sp>
        <p:nvSpPr>
          <p:cNvPr id="37" name="Text Placeholder 36">
            <a:extLst>
              <a:ext uri="{FF2B5EF4-FFF2-40B4-BE49-F238E27FC236}">
                <a16:creationId xmlns:a16="http://schemas.microsoft.com/office/drawing/2014/main" id="{DE72269D-AF0D-7050-C6C8-1C3791731914}"/>
              </a:ext>
            </a:extLst>
          </p:cNvPr>
          <p:cNvSpPr>
            <a:spLocks noGrp="1"/>
          </p:cNvSpPr>
          <p:nvPr>
            <p:ph type="body" sz="quarter" idx="11"/>
          </p:nvPr>
        </p:nvSpPr>
        <p:spPr/>
        <p:txBody>
          <a:bodyPr/>
          <a:lstStyle/>
          <a:p>
            <a:r>
              <a:rPr lang="en-US"/>
              <a:t>About</a:t>
            </a:r>
          </a:p>
        </p:txBody>
      </p:sp>
      <p:pic>
        <p:nvPicPr>
          <p:cNvPr id="5" name="Picture 4">
            <a:extLst>
              <a:ext uri="{FF2B5EF4-FFF2-40B4-BE49-F238E27FC236}">
                <a16:creationId xmlns:a16="http://schemas.microsoft.com/office/drawing/2014/main" id="{432FF2FD-7BD3-2487-A1D2-A9F3D9160911}"/>
              </a:ext>
            </a:extLst>
          </p:cNvPr>
          <p:cNvPicPr>
            <a:picLocks noChangeAspect="1"/>
          </p:cNvPicPr>
          <p:nvPr/>
        </p:nvPicPr>
        <p:blipFill>
          <a:blip r:embed="rId9"/>
          <a:stretch>
            <a:fillRect/>
          </a:stretch>
        </p:blipFill>
        <p:spPr>
          <a:xfrm>
            <a:off x="1085244" y="1993166"/>
            <a:ext cx="2953505" cy="2953505"/>
          </a:xfrm>
          <a:prstGeom prst="rect">
            <a:avLst/>
          </a:prstGeom>
          <a:ln>
            <a:noFill/>
          </a:ln>
        </p:spPr>
      </p:pic>
      <p:pic>
        <p:nvPicPr>
          <p:cNvPr id="7" name="Picture 6">
            <a:extLst>
              <a:ext uri="{FF2B5EF4-FFF2-40B4-BE49-F238E27FC236}">
                <a16:creationId xmlns:a16="http://schemas.microsoft.com/office/drawing/2014/main" id="{7E432DA8-08EA-E55E-F431-B1715319C10E}"/>
              </a:ext>
            </a:extLst>
          </p:cNvPr>
          <p:cNvPicPr>
            <a:picLocks noChangeAspect="1"/>
          </p:cNvPicPr>
          <p:nvPr/>
        </p:nvPicPr>
        <p:blipFill>
          <a:blip r:embed="rId10"/>
          <a:stretch>
            <a:fillRect/>
          </a:stretch>
        </p:blipFill>
        <p:spPr>
          <a:xfrm>
            <a:off x="4661890" y="2004860"/>
            <a:ext cx="2959346" cy="2959346"/>
          </a:xfrm>
          <a:prstGeom prst="rect">
            <a:avLst/>
          </a:prstGeom>
          <a:ln>
            <a:noFill/>
          </a:ln>
        </p:spPr>
      </p:pic>
      <p:pic>
        <p:nvPicPr>
          <p:cNvPr id="10" name="Picture 9">
            <a:extLst>
              <a:ext uri="{FF2B5EF4-FFF2-40B4-BE49-F238E27FC236}">
                <a16:creationId xmlns:a16="http://schemas.microsoft.com/office/drawing/2014/main" id="{CB48F943-A0AA-F659-D034-6B6F4760C775}"/>
              </a:ext>
            </a:extLst>
          </p:cNvPr>
          <p:cNvPicPr>
            <a:picLocks noChangeAspect="1"/>
          </p:cNvPicPr>
          <p:nvPr/>
        </p:nvPicPr>
        <p:blipFill>
          <a:blip r:embed="rId11"/>
          <a:stretch>
            <a:fillRect/>
          </a:stretch>
        </p:blipFill>
        <p:spPr>
          <a:xfrm>
            <a:off x="8204853" y="2004860"/>
            <a:ext cx="2959347" cy="2959347"/>
          </a:xfrm>
          <a:prstGeom prst="rect">
            <a:avLst/>
          </a:prstGeom>
          <a:ln>
            <a:noFill/>
          </a:ln>
        </p:spPr>
      </p:pic>
      <p:pic>
        <p:nvPicPr>
          <p:cNvPr id="3" name="Picture 2">
            <a:extLst>
              <a:ext uri="{FF2B5EF4-FFF2-40B4-BE49-F238E27FC236}">
                <a16:creationId xmlns:a16="http://schemas.microsoft.com/office/drawing/2014/main" id="{6E4CDAB6-2BC2-48C7-862D-CC7B9C8052D3}"/>
              </a:ext>
            </a:extLst>
          </p:cNvPr>
          <p:cNvPicPr>
            <a:picLocks noChangeAspect="1"/>
          </p:cNvPicPr>
          <p:nvPr/>
        </p:nvPicPr>
        <p:blipFill>
          <a:blip r:embed="rId12"/>
          <a:stretch>
            <a:fillRect/>
          </a:stretch>
        </p:blipFill>
        <p:spPr>
          <a:xfrm>
            <a:off x="10582033" y="190193"/>
            <a:ext cx="1187684" cy="1187684"/>
          </a:xfrm>
          <a:prstGeom prst="rect">
            <a:avLst/>
          </a:prstGeom>
        </p:spPr>
      </p:pic>
    </p:spTree>
    <p:extLst>
      <p:ext uri="{BB962C8B-B14F-4D97-AF65-F5344CB8AC3E}">
        <p14:creationId xmlns:p14="http://schemas.microsoft.com/office/powerpoint/2010/main" val="194138468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740A3B48-20B0-4B89-90ED-F7C9AC9E1395}"/>
              </a:ext>
            </a:extLst>
          </p:cNvPr>
          <p:cNvSpPr>
            <a:spLocks noGrp="1"/>
          </p:cNvSpPr>
          <p:nvPr>
            <p:ph type="body" sz="quarter" idx="20"/>
          </p:nvPr>
        </p:nvSpPr>
        <p:spPr>
          <a:xfrm>
            <a:off x="547688" y="1277938"/>
            <a:ext cx="4430712" cy="2538067"/>
          </a:xfrm>
        </p:spPr>
        <p:txBody>
          <a:bodyPr vert="horz" wrap="square" lIns="0" tIns="0" rIns="0" bIns="0" rtlCol="0" anchor="t">
            <a:spAutoFit/>
          </a:bodyPr>
          <a:lstStyle/>
          <a:p>
            <a:r>
              <a:rPr lang="en-US">
                <a:latin typeface="Avenir Next LT Pro Demi" panose="020B0504020202020204" pitchFamily="34" charset="77"/>
              </a:rPr>
              <a:t>Step 1: </a:t>
            </a:r>
          </a:p>
          <a:p>
            <a:r>
              <a:rPr lang="en-US">
                <a:latin typeface="Avenir Next LT Pro Demi" panose="020B0504020202020204" pitchFamily="34" charset="77"/>
              </a:rPr>
              <a:t>Want to share your product with other manufacturer exhibitors?</a:t>
            </a:r>
          </a:p>
        </p:txBody>
      </p:sp>
      <p:sp>
        <p:nvSpPr>
          <p:cNvPr id="3" name="Content Placeholder 2">
            <a:extLst>
              <a:ext uri="{FF2B5EF4-FFF2-40B4-BE49-F238E27FC236}">
                <a16:creationId xmlns:a16="http://schemas.microsoft.com/office/drawing/2014/main" id="{31128577-1828-246D-2170-6D5DBC535313}"/>
              </a:ext>
            </a:extLst>
          </p:cNvPr>
          <p:cNvSpPr>
            <a:spLocks noGrp="1"/>
          </p:cNvSpPr>
          <p:nvPr>
            <p:ph type="body" sz="quarter" idx="21"/>
          </p:nvPr>
        </p:nvSpPr>
        <p:spPr>
          <a:xfrm>
            <a:off x="5951641" y="1041953"/>
            <a:ext cx="5803192" cy="2590641"/>
          </a:xfrm>
        </p:spPr>
        <p:txBody>
          <a:bodyPr vert="horz" lIns="91440" tIns="45720" rIns="91440" bIns="45720" rtlCol="0" anchor="t">
            <a:noAutofit/>
          </a:bodyPr>
          <a:lstStyle/>
          <a:p>
            <a:pPr>
              <a:buClr>
                <a:srgbClr val="413163"/>
              </a:buClr>
            </a:pPr>
            <a:r>
              <a:rPr lang="en-US" sz="2000">
                <a:latin typeface="Sagona Book"/>
                <a:ea typeface="Calibri"/>
                <a:cs typeface="Calibri"/>
              </a:rPr>
              <a:t>Let your fellow booth preview exhibitors use your product as part of their sample concepts. It's optional but participating gives your brand greater visibility and more call-outs on menu signage at the show. Keep in mind:</a:t>
            </a:r>
            <a:endParaRPr lang="en-US" sz="2000">
              <a:latin typeface="Sagona Book"/>
            </a:endParaRPr>
          </a:p>
          <a:p>
            <a:pPr marL="1257300" lvl="2" indent="-342900">
              <a:buClr>
                <a:srgbClr val="413163"/>
              </a:buClr>
            </a:pPr>
            <a:r>
              <a:rPr lang="en-US">
                <a:latin typeface="Sagona Book"/>
              </a:rPr>
              <a:t>Supplying your products to others should be at no cost to them. </a:t>
            </a:r>
          </a:p>
          <a:p>
            <a:pPr marL="1257300" lvl="2" indent="-342900">
              <a:buClr>
                <a:srgbClr val="413163"/>
              </a:buClr>
            </a:pPr>
            <a:r>
              <a:rPr lang="en-US">
                <a:latin typeface="Sagona Book"/>
              </a:rPr>
              <a:t>Reciprocally, using products from other exhibitors will be supplied to you at no cost. </a:t>
            </a:r>
          </a:p>
          <a:p>
            <a:pPr>
              <a:buClr>
                <a:srgbClr val="413163"/>
              </a:buClr>
            </a:pPr>
            <a:r>
              <a:rPr lang="en-US" sz="2000">
                <a:latin typeface="Sagona Book"/>
              </a:rPr>
              <a:t>This can be a fun way to see how your product meets other trends. </a:t>
            </a:r>
            <a:r>
              <a:rPr lang="en-US" sz="2000" b="1">
                <a:latin typeface="Sagona Book"/>
              </a:rPr>
              <a:t>Sign up to offer your product no later than February 7, 2025.</a:t>
            </a:r>
          </a:p>
        </p:txBody>
      </p:sp>
      <p:sp>
        <p:nvSpPr>
          <p:cNvPr id="5" name="Text Placeholder 4">
            <a:extLst>
              <a:ext uri="{FF2B5EF4-FFF2-40B4-BE49-F238E27FC236}">
                <a16:creationId xmlns:a16="http://schemas.microsoft.com/office/drawing/2014/main" id="{387FA350-D580-4AF8-AC36-BE8F830F32D6}"/>
              </a:ext>
            </a:extLst>
          </p:cNvPr>
          <p:cNvSpPr>
            <a:spLocks noGrp="1"/>
          </p:cNvSpPr>
          <p:nvPr>
            <p:ph type="body" sz="quarter" idx="13"/>
          </p:nvPr>
        </p:nvSpPr>
        <p:spPr>
          <a:xfrm>
            <a:off x="548329" y="816186"/>
            <a:ext cx="3933882" cy="225767"/>
          </a:xfrm>
        </p:spPr>
        <p:txBody>
          <a:bodyPr vert="horz" wrap="square" lIns="0" tIns="0" rIns="0" bIns="0" rtlCol="0" anchor="t">
            <a:spAutoFit/>
          </a:bodyPr>
          <a:lstStyle/>
          <a:p>
            <a:r>
              <a:rPr lang="en-US"/>
              <a:t>Process</a:t>
            </a:r>
          </a:p>
        </p:txBody>
      </p:sp>
    </p:spTree>
    <p:extLst>
      <p:ext uri="{BB962C8B-B14F-4D97-AF65-F5344CB8AC3E}">
        <p14:creationId xmlns:p14="http://schemas.microsoft.com/office/powerpoint/2010/main" val="4194707007"/>
      </p:ext>
    </p:extLst>
  </p:cSld>
  <p:clrMapOvr>
    <a:masterClrMapping/>
  </p:clrMapOvr>
</p:sld>
</file>

<file path=ppt/theme/theme1.xml><?xml version="1.0" encoding="utf-8"?>
<a:theme xmlns:a="http://schemas.openxmlformats.org/drawingml/2006/main" name="Office Theme">
  <a:themeElements>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B79FD75AA058174188B06512A4523045" ma:contentTypeVersion="11" ma:contentTypeDescription="Create a new document." ma:contentTypeScope="" ma:versionID="d0a5618eeac8e6b1108cdef42036838c">
  <xsd:schema xmlns:xsd="http://www.w3.org/2001/XMLSchema" xmlns:xs="http://www.w3.org/2001/XMLSchema" xmlns:p="http://schemas.microsoft.com/office/2006/metadata/properties" xmlns:ns2="df4237c9-71cd-47e5-ade1-3b8b24cfe3f0" xmlns:ns3="34eb393d-3449-4429-b8cb-5250bc3530c1" targetNamespace="http://schemas.microsoft.com/office/2006/metadata/properties" ma:root="true" ma:fieldsID="38d2e3edb5f85ebc7baad61bbf4f40f5" ns2:_="" ns3:_="">
    <xsd:import namespace="df4237c9-71cd-47e5-ade1-3b8b24cfe3f0"/>
    <xsd:import namespace="34eb393d-3449-4429-b8cb-5250bc3530c1"/>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f4237c9-71cd-47e5-ade1-3b8b24cfe3f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87c36345-a688-4927-ba02-25666478ccec" ma:termSetId="09814cd3-568e-fe90-9814-8d621ff8fb84" ma:anchorId="fba54fb3-c3e1-fe81-a776-ca4b69148c4d" ma:open="true" ma:isKeyword="false">
      <xsd:complexType>
        <xsd:sequence>
          <xsd:element ref="pc:Terms" minOccurs="0" maxOccurs="1"/>
        </xsd:sequence>
      </xsd:complexType>
    </xsd:element>
    <xsd:element name="MediaServiceDateTaken" ma:index="15" nillable="true" ma:displayName="MediaServiceDateTaken" ma:hidden="true" ma:indexed="true" ma:internalName="MediaServiceDateTake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34eb393d-3449-4429-b8cb-5250bc3530c1"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fc2fb6d1-2927-4ffc-b1d9-8907a9fa4d20}" ma:internalName="TaxCatchAll" ma:showField="CatchAllData" ma:web="34eb393d-3449-4429-b8cb-5250bc3530c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34eb393d-3449-4429-b8cb-5250bc3530c1" xsi:nil="true"/>
    <lcf76f155ced4ddcb4097134ff3c332f xmlns="df4237c9-71cd-47e5-ade1-3b8b24cfe3f0">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AD623D66-131E-437F-B2C4-6041E2C889AC}">
  <ds:schemaRefs>
    <ds:schemaRef ds:uri="http://schemas.microsoft.com/sharepoint/v3/contenttype/forms"/>
  </ds:schemaRefs>
</ds:datastoreItem>
</file>

<file path=customXml/itemProps2.xml><?xml version="1.0" encoding="utf-8"?>
<ds:datastoreItem xmlns:ds="http://schemas.openxmlformats.org/officeDocument/2006/customXml" ds:itemID="{B71FA403-1A03-4EA9-9CDE-8D5A82817CBD}">
  <ds:schemaRefs>
    <ds:schemaRef ds:uri="34eb393d-3449-4429-b8cb-5250bc3530c1"/>
    <ds:schemaRef ds:uri="df4237c9-71cd-47e5-ade1-3b8b24cfe3f0"/>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8D95F42B-9A6B-4BD3-B6C6-D7360F81B72A}">
  <ds:schemaRefs>
    <ds:schemaRef ds:uri="http://schemas.microsoft.com/office/2006/metadata/properties"/>
    <ds:schemaRef ds:uri="http://schemas.microsoft.com/office/2006/documentManagement/types"/>
    <ds:schemaRef ds:uri="http://purl.org/dc/dcmitype/"/>
    <ds:schemaRef ds:uri="http://purl.org/dc/elements/1.1/"/>
    <ds:schemaRef ds:uri="http://schemas.openxmlformats.org/package/2006/metadata/core-properties"/>
    <ds:schemaRef ds:uri="http://purl.org/dc/terms/"/>
    <ds:schemaRef ds:uri="34eb393d-3449-4429-b8cb-5250bc3530c1"/>
    <ds:schemaRef ds:uri="http://www.w3.org/XML/1998/namespace"/>
    <ds:schemaRef ds:uri="http://schemas.microsoft.com/office/infopath/2007/PartnerControls"/>
    <ds:schemaRef ds:uri="df4237c9-71cd-47e5-ade1-3b8b24cfe3f0"/>
  </ds:schemaRefs>
</ds:datastoreItem>
</file>

<file path=docProps/app.xml><?xml version="1.0" encoding="utf-8"?>
<Properties xmlns="http://schemas.openxmlformats.org/officeDocument/2006/extended-properties" xmlns:vt="http://schemas.openxmlformats.org/officeDocument/2006/docPropsVTypes">
  <TotalTime>45</TotalTime>
  <Words>1904</Words>
  <Application>Microsoft Office PowerPoint</Application>
  <PresentationFormat>Widescreen</PresentationFormat>
  <Paragraphs>223</Paragraphs>
  <Slides>21</Slides>
  <Notes>8</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21</vt:i4>
      </vt:variant>
    </vt:vector>
  </HeadingPairs>
  <TitlesOfParts>
    <vt:vector size="31" baseType="lpstr">
      <vt:lpstr>Aptos</vt:lpstr>
      <vt:lpstr>Aptos Display</vt:lpstr>
      <vt:lpstr>Arial</vt:lpstr>
      <vt:lpstr>Arial,Sans-Serif</vt:lpstr>
      <vt:lpstr>Avenir Next LT Pro</vt:lpstr>
      <vt:lpstr>Avenir Next LT Pro Demi</vt:lpstr>
      <vt:lpstr>Avenir Next LT Pro Light</vt:lpstr>
      <vt:lpstr>Calibri</vt:lpstr>
      <vt:lpstr>Sagona Book</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Steve Madonna</dc:creator>
  <cp:lastModifiedBy>Megan Dickey</cp:lastModifiedBy>
  <cp:revision>86</cp:revision>
  <dcterms:created xsi:type="dcterms:W3CDTF">2024-01-12T22:47:02Z</dcterms:created>
  <dcterms:modified xsi:type="dcterms:W3CDTF">2025-01-03T15:57:47Z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0x010100B79FD75AA058174188B06512A4523045</vt:lpwstr>
  </property>
  <property fmtid="{D5CDD505-2E9C-101B-9397-08002B2CF9AE}" pid="3" name="MediaServiceImageTags">
    <vt:lpwstr/>
  </property>
  <property fmtid="{D5CDD505-2E9C-101B-9397-08002B2CF9AE}" pid="4" name="Order">
    <vt:r8>128700</vt:r8>
  </property>
  <property fmtid="{D5CDD505-2E9C-101B-9397-08002B2CF9AE}" pid="5" name="_ExtendedDescription">
    <vt:lpwstr/>
  </property>
  <property fmtid="{D5CDD505-2E9C-101B-9397-08002B2CF9AE}" pid="6" name="xd_ProgID">
    <vt:lpwstr/>
  </property>
  <property fmtid="{D5CDD505-2E9C-101B-9397-08002B2CF9AE}" pid="7" name="ComplianceAssetId">
    <vt:lpwstr/>
  </property>
  <property fmtid="{D5CDD505-2E9C-101B-9397-08002B2CF9AE}" pid="8" name="TemplateUrl">
    <vt:lpwstr/>
  </property>
  <property fmtid="{D5CDD505-2E9C-101B-9397-08002B2CF9AE}" pid="9" name="TriggerFlowInfo">
    <vt:lpwstr/>
  </property>
  <property fmtid="{D5CDD505-2E9C-101B-9397-08002B2CF9AE}" pid="10" name="xd_Signature">
    <vt:bool>false</vt:bool>
  </property>
  <property fmtid="{D5CDD505-2E9C-101B-9397-08002B2CF9AE}" pid="11" name="SharedWithUsers">
    <vt:lpwstr>136;#Steve Madonna</vt:lpwstr>
  </property>
</Properties>
</file>